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333" r:id="rId3"/>
    <p:sldId id="380" r:id="rId4"/>
    <p:sldId id="393" r:id="rId5"/>
    <p:sldId id="395" r:id="rId6"/>
    <p:sldId id="356" r:id="rId7"/>
    <p:sldId id="391" r:id="rId8"/>
    <p:sldId id="390" r:id="rId9"/>
    <p:sldId id="392" r:id="rId10"/>
    <p:sldId id="378" r:id="rId11"/>
    <p:sldId id="396" r:id="rId12"/>
    <p:sldId id="389" r:id="rId13"/>
    <p:sldId id="376" r:id="rId14"/>
    <p:sldId id="382" r:id="rId15"/>
    <p:sldId id="381" r:id="rId16"/>
    <p:sldId id="383" r:id="rId17"/>
    <p:sldId id="401" r:id="rId18"/>
    <p:sldId id="402" r:id="rId19"/>
    <p:sldId id="353" r:id="rId20"/>
    <p:sldId id="403" r:id="rId21"/>
    <p:sldId id="404" r:id="rId22"/>
    <p:sldId id="405" r:id="rId23"/>
    <p:sldId id="406" r:id="rId24"/>
    <p:sldId id="407" r:id="rId25"/>
    <p:sldId id="408" r:id="rId26"/>
    <p:sldId id="400" r:id="rId27"/>
    <p:sldId id="384" r:id="rId28"/>
    <p:sldId id="399" r:id="rId29"/>
    <p:sldId id="388" r:id="rId30"/>
    <p:sldId id="385" r:id="rId31"/>
    <p:sldId id="386" r:id="rId32"/>
    <p:sldId id="397" r:id="rId33"/>
    <p:sldId id="364" r:id="rId34"/>
    <p:sldId id="398"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6E2"/>
    <a:srgbClr val="FAFAEE"/>
    <a:srgbClr val="EEE9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8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3D15D-C6E6-5649-888E-58602445BA09}" type="datetimeFigureOut">
              <a:rPr lang="en-US" smtClean="0"/>
              <a:t>4/5/16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95BDF5-C50B-B84A-B92A-8B14101C412D}" type="slidenum">
              <a:rPr lang="en-US" smtClean="0"/>
              <a:t>‹#›</a:t>
            </a:fld>
            <a:endParaRPr lang="en-US"/>
          </a:p>
        </p:txBody>
      </p:sp>
    </p:spTree>
    <p:extLst>
      <p:ext uri="{BB962C8B-B14F-4D97-AF65-F5344CB8AC3E}">
        <p14:creationId xmlns:p14="http://schemas.microsoft.com/office/powerpoint/2010/main" val="30144619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BD41CA-180A-5F4B-9663-5B6BF3FA7506}"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285378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D41CA-180A-5F4B-9663-5B6BF3FA7506}"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2461383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D41CA-180A-5F4B-9663-5B6BF3FA7506}"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3802517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BD41CA-180A-5F4B-9663-5B6BF3FA7506}"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186777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BD41CA-180A-5F4B-9663-5B6BF3FA7506}"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244970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BD41CA-180A-5F4B-9663-5B6BF3FA7506}"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1047147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BD41CA-180A-5F4B-9663-5B6BF3FA7506}" type="datetimeFigureOut">
              <a:rPr lang="en-US" smtClean="0"/>
              <a:t>4/5/16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134074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BD41CA-180A-5F4B-9663-5B6BF3FA7506}" type="datetimeFigureOut">
              <a:rPr lang="en-US" smtClean="0"/>
              <a:t>4/5/16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306660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BD41CA-180A-5F4B-9663-5B6BF3FA7506}" type="datetimeFigureOut">
              <a:rPr lang="en-US" smtClean="0"/>
              <a:t>4/5/16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220080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D41CA-180A-5F4B-9663-5B6BF3FA7506}"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11554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D41CA-180A-5F4B-9663-5B6BF3FA7506}"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6DEB7F-924B-A943-BEAE-CAB2441456CF}" type="slidenum">
              <a:rPr lang="en-US" smtClean="0"/>
              <a:t>‹#›</a:t>
            </a:fld>
            <a:endParaRPr lang="en-US"/>
          </a:p>
        </p:txBody>
      </p:sp>
    </p:spTree>
    <p:extLst>
      <p:ext uri="{BB962C8B-B14F-4D97-AF65-F5344CB8AC3E}">
        <p14:creationId xmlns:p14="http://schemas.microsoft.com/office/powerpoint/2010/main" val="40219605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6E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D41CA-180A-5F4B-9663-5B6BF3FA7506}" type="datetimeFigureOut">
              <a:rPr lang="en-US" smtClean="0"/>
              <a:t>4/5/16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DEB7F-924B-A943-BEAE-CAB2441456CF}" type="slidenum">
              <a:rPr lang="en-US" smtClean="0"/>
              <a:t>‹#›</a:t>
            </a:fld>
            <a:endParaRPr lang="en-US"/>
          </a:p>
        </p:txBody>
      </p:sp>
    </p:spTree>
    <p:extLst>
      <p:ext uri="{BB962C8B-B14F-4D97-AF65-F5344CB8AC3E}">
        <p14:creationId xmlns:p14="http://schemas.microsoft.com/office/powerpoint/2010/main" val="1576403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6.jpeg"/><Relationship Id="rId5" Type="http://schemas.microsoft.com/office/2007/relationships/hdphoto" Target="../media/hdphoto3.wdp"/><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microsoft.com/office/2007/relationships/hdphoto" Target="../media/hdphoto4.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microsoft.com/office/2007/relationships/hdphoto" Target="../media/hdphoto5.wdp"/></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microsoft.com/office/2007/relationships/hdphoto" Target="../media/hdphoto5.wdp"/></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microsoft.com/office/2007/relationships/hdphoto" Target="../media/hdphoto6.wdp"/></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microsoft.com/office/2007/relationships/hdphoto" Target="../media/hdphoto7.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microsoft.com/office/2007/relationships/hdphoto" Target="../media/hdphoto8.wdp"/></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 Id="rId3" Type="http://schemas.microsoft.com/office/2007/relationships/hdphoto" Target="../media/hdphoto8.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US" dirty="0" smtClean="0">
                <a:cs typeface="Helvetica Light"/>
              </a:rPr>
              <a:t>CH302: Unit 3 Exam Review</a:t>
            </a:r>
            <a:endParaRPr lang="en-US" dirty="0">
              <a:cs typeface="Helvetica Light"/>
            </a:endParaRPr>
          </a:p>
        </p:txBody>
      </p:sp>
      <p:sp>
        <p:nvSpPr>
          <p:cNvPr id="3" name="Subtitle 2"/>
          <p:cNvSpPr>
            <a:spLocks noGrp="1"/>
          </p:cNvSpPr>
          <p:nvPr>
            <p:ph type="subTitle" idx="1"/>
          </p:nvPr>
        </p:nvSpPr>
        <p:spPr>
          <a:xfrm>
            <a:off x="1371600" y="2863759"/>
            <a:ext cx="6400800" cy="1752600"/>
          </a:xfrm>
        </p:spPr>
        <p:txBody>
          <a:bodyPr/>
          <a:lstStyle/>
          <a:p>
            <a:r>
              <a:rPr lang="en-US" dirty="0" smtClean="0">
                <a:cs typeface="Helvetica Light"/>
              </a:rPr>
              <a:t>Electrochemistry</a:t>
            </a:r>
            <a:endParaRPr lang="en-US" dirty="0">
              <a:cs typeface="Helvetica Light"/>
            </a:endParaRPr>
          </a:p>
        </p:txBody>
      </p:sp>
    </p:spTree>
    <p:extLst>
      <p:ext uri="{BB962C8B-B14F-4D97-AF65-F5344CB8AC3E}">
        <p14:creationId xmlns:p14="http://schemas.microsoft.com/office/powerpoint/2010/main" val="36169243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Electrochemical Reactions</a:t>
            </a:r>
            <a:endParaRPr lang="en-US" sz="3600" dirty="0"/>
          </a:p>
        </p:txBody>
      </p:sp>
      <p:sp>
        <p:nvSpPr>
          <p:cNvPr id="3" name="Content Placeholder 2"/>
          <p:cNvSpPr>
            <a:spLocks noGrp="1"/>
          </p:cNvSpPr>
          <p:nvPr>
            <p:ph idx="1"/>
          </p:nvPr>
        </p:nvSpPr>
        <p:spPr>
          <a:xfrm>
            <a:off x="457200" y="1600200"/>
            <a:ext cx="8229600" cy="4259673"/>
          </a:xfrm>
        </p:spPr>
        <p:txBody>
          <a:bodyPr>
            <a:normAutofit fontScale="70000" lnSpcReduction="20000"/>
          </a:bodyPr>
          <a:lstStyle/>
          <a:p>
            <a:pPr marL="514350" indent="-457200"/>
            <a:r>
              <a:rPr lang="en-US" dirty="0" smtClean="0"/>
              <a:t>Electrical potential </a:t>
            </a:r>
            <a:r>
              <a:rPr lang="en-US" dirty="0"/>
              <a:t>e</a:t>
            </a:r>
            <a:r>
              <a:rPr lang="en-US" dirty="0" smtClean="0"/>
              <a:t>nergy (</a:t>
            </a:r>
            <a:r>
              <a:rPr lang="en-US" dirty="0" err="1" smtClean="0"/>
              <a:t>ε</a:t>
            </a:r>
            <a:r>
              <a:rPr lang="en-US" dirty="0" smtClean="0"/>
              <a:t>) can be used to find the free energy of a redox reaction (this is a transition from the electrical world to the chemical world). This equation is:</a:t>
            </a:r>
          </a:p>
          <a:p>
            <a:pPr marL="57150" indent="0" algn="ctr">
              <a:buNone/>
            </a:pPr>
            <a:endParaRPr lang="en-US" b="1" dirty="0" smtClean="0">
              <a:solidFill>
                <a:srgbClr val="F79646"/>
              </a:solidFill>
            </a:endParaRPr>
          </a:p>
          <a:p>
            <a:pPr marL="57150" indent="0" algn="ctr">
              <a:buNone/>
            </a:pPr>
            <a:r>
              <a:rPr lang="en-US" b="1" dirty="0" smtClean="0">
                <a:solidFill>
                  <a:srgbClr val="F79646"/>
                </a:solidFill>
              </a:rPr>
              <a:t>ΔG = -</a:t>
            </a:r>
            <a:r>
              <a:rPr lang="en-US" b="1" dirty="0" err="1" smtClean="0">
                <a:solidFill>
                  <a:srgbClr val="F79646"/>
                </a:solidFill>
              </a:rPr>
              <a:t>nFε</a:t>
            </a:r>
            <a:endParaRPr lang="en-US" b="1" dirty="0" smtClean="0">
              <a:solidFill>
                <a:srgbClr val="F79646"/>
              </a:solidFill>
            </a:endParaRPr>
          </a:p>
          <a:p>
            <a:pPr marL="57150" indent="0">
              <a:buNone/>
            </a:pPr>
            <a:endParaRPr lang="en-US" dirty="0"/>
          </a:p>
          <a:p>
            <a:pPr marL="514350" indent="-457200"/>
            <a:r>
              <a:rPr lang="en-US" dirty="0" smtClean="0"/>
              <a:t>A few observations about this formula:</a:t>
            </a:r>
          </a:p>
          <a:p>
            <a:pPr marL="914400" lvl="1" indent="-457200"/>
            <a:r>
              <a:rPr lang="en-US" dirty="0" smtClean="0"/>
              <a:t>You are going from electrical potential per unit charge (units of V) to free energy per reaction</a:t>
            </a:r>
          </a:p>
          <a:p>
            <a:pPr marL="914400" lvl="1" indent="-457200"/>
            <a:r>
              <a:rPr lang="en-US" dirty="0" smtClean="0"/>
              <a:t>That means you n is going to basically indicate the number of electrons </a:t>
            </a:r>
            <a:r>
              <a:rPr lang="en-US" b="1" dirty="0" smtClean="0">
                <a:solidFill>
                  <a:srgbClr val="F79646"/>
                </a:solidFill>
              </a:rPr>
              <a:t>per reaction</a:t>
            </a:r>
          </a:p>
          <a:p>
            <a:pPr marL="914400" lvl="1" indent="-457200"/>
            <a:r>
              <a:rPr lang="en-US" dirty="0" smtClean="0"/>
              <a:t>The F is going to be charge per electron</a:t>
            </a:r>
          </a:p>
          <a:p>
            <a:pPr marL="914400" lvl="1" indent="-457200"/>
            <a:r>
              <a:rPr lang="en-US" dirty="0" smtClean="0"/>
              <a:t>Therefore, your final value for free energy will be free energy per mole reaction</a:t>
            </a:r>
          </a:p>
          <a:p>
            <a:pPr marL="0" indent="0">
              <a:buNone/>
            </a:pPr>
            <a:endParaRPr lang="en-US" dirty="0" smtClean="0"/>
          </a:p>
          <a:p>
            <a:pPr marL="0" indent="0">
              <a:buNone/>
            </a:pPr>
            <a:endParaRPr lang="en-US" dirty="0" smtClean="0"/>
          </a:p>
        </p:txBody>
      </p:sp>
      <p:sp>
        <p:nvSpPr>
          <p:cNvPr id="4" name="TextBox 3"/>
          <p:cNvSpPr txBox="1"/>
          <p:nvPr/>
        </p:nvSpPr>
        <p:spPr>
          <a:xfrm>
            <a:off x="457200" y="5859288"/>
            <a:ext cx="5477441" cy="646331"/>
          </a:xfrm>
          <a:prstGeom prst="rect">
            <a:avLst/>
          </a:prstGeom>
          <a:noFill/>
        </p:spPr>
        <p:txBody>
          <a:bodyPr wrap="square" rtlCol="0">
            <a:spAutoFit/>
          </a:bodyPr>
          <a:lstStyle/>
          <a:p>
            <a:pPr marL="285750" indent="-285750">
              <a:buFontTx/>
              <a:buChar char="-"/>
            </a:pPr>
            <a:r>
              <a:rPr lang="en-US" i="1" dirty="0" smtClean="0"/>
              <a:t>Learning </a:t>
            </a:r>
            <a:r>
              <a:rPr lang="en-US" i="1" dirty="0"/>
              <a:t>Outcome: </a:t>
            </a:r>
            <a:r>
              <a:rPr lang="en-US" i="1" dirty="0" smtClean="0"/>
              <a:t>be able to convert between electrical potential and free energy of standard</a:t>
            </a:r>
            <a:endParaRPr lang="en-US" i="1" dirty="0"/>
          </a:p>
        </p:txBody>
      </p:sp>
    </p:spTree>
    <p:extLst>
      <p:ext uri="{BB962C8B-B14F-4D97-AF65-F5344CB8AC3E}">
        <p14:creationId xmlns:p14="http://schemas.microsoft.com/office/powerpoint/2010/main" val="29395857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Standard Electrochemical Cells Learning Objectives</a:t>
            </a:r>
            <a:endParaRPr lang="en-US" sz="3600" dirty="0"/>
          </a:p>
        </p:txBody>
      </p:sp>
      <p:sp>
        <p:nvSpPr>
          <p:cNvPr id="3" name="Content Placeholder 2"/>
          <p:cNvSpPr>
            <a:spLocks noGrp="1"/>
          </p:cNvSpPr>
          <p:nvPr>
            <p:ph idx="1"/>
          </p:nvPr>
        </p:nvSpPr>
        <p:spPr>
          <a:xfrm>
            <a:off x="457200" y="1600200"/>
            <a:ext cx="8229600" cy="2021352"/>
          </a:xfrm>
        </p:spPr>
        <p:txBody>
          <a:bodyPr>
            <a:normAutofit/>
          </a:bodyPr>
          <a:lstStyle/>
          <a:p>
            <a:r>
              <a:rPr lang="en-US" sz="1800" dirty="0" smtClean="0"/>
              <a:t>Understand the </a:t>
            </a:r>
            <a:r>
              <a:rPr lang="en-US" sz="1800" dirty="0"/>
              <a:t>anatomy/attributes of an electrochemical </a:t>
            </a:r>
            <a:r>
              <a:rPr lang="en-US" sz="1800" dirty="0" smtClean="0"/>
              <a:t>cell</a:t>
            </a:r>
          </a:p>
          <a:p>
            <a:r>
              <a:rPr lang="en-US" sz="1800" dirty="0" smtClean="0"/>
              <a:t>Compare and contrast electrolytic and voltaic cells</a:t>
            </a:r>
          </a:p>
          <a:p>
            <a:r>
              <a:rPr lang="en-US" sz="1800" dirty="0" smtClean="0"/>
              <a:t>Understand electrochemical cell potential in the context of electrolytic and voltaic cells</a:t>
            </a:r>
          </a:p>
          <a:p>
            <a:r>
              <a:rPr lang="en-US" sz="1800" dirty="0"/>
              <a:t>Be able to determine a reaction based on shorthand cell nomenclature and vice versa</a:t>
            </a:r>
          </a:p>
          <a:p>
            <a:endParaRPr lang="en-US" sz="1400" dirty="0"/>
          </a:p>
          <a:p>
            <a:pPr marL="342900" lvl="1" indent="-342900">
              <a:buFont typeface="Arial"/>
              <a:buChar char="•"/>
            </a:pPr>
            <a:endParaRPr lang="en-US" sz="1800" dirty="0"/>
          </a:p>
          <a:p>
            <a:endParaRPr lang="en-US" sz="1800" dirty="0" smtClean="0"/>
          </a:p>
        </p:txBody>
      </p:sp>
    </p:spTree>
    <p:extLst>
      <p:ext uri="{BB962C8B-B14F-4D97-AF65-F5344CB8AC3E}">
        <p14:creationId xmlns:p14="http://schemas.microsoft.com/office/powerpoint/2010/main" val="8130392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Standard Electrochemical Cells</a:t>
            </a:r>
            <a:endParaRPr lang="en-US" sz="3600" dirty="0"/>
          </a:p>
        </p:txBody>
      </p:sp>
      <p:sp>
        <p:nvSpPr>
          <p:cNvPr id="3" name="Content Placeholder 2"/>
          <p:cNvSpPr>
            <a:spLocks noGrp="1"/>
          </p:cNvSpPr>
          <p:nvPr>
            <p:ph idx="1"/>
          </p:nvPr>
        </p:nvSpPr>
        <p:spPr>
          <a:xfrm>
            <a:off x="457200" y="1600200"/>
            <a:ext cx="8229600" cy="3869853"/>
          </a:xfrm>
        </p:spPr>
        <p:txBody>
          <a:bodyPr>
            <a:normAutofit fontScale="62500" lnSpcReduction="20000"/>
          </a:bodyPr>
          <a:lstStyle/>
          <a:p>
            <a:pPr marL="514350" indent="-457200"/>
            <a:r>
              <a:rPr lang="en-US" dirty="0" smtClean="0"/>
              <a:t>An electrochemical cell is a device that controls electrochemical reactions. The main components are:</a:t>
            </a:r>
          </a:p>
          <a:p>
            <a:pPr marL="914400" lvl="1" indent="-457200"/>
            <a:r>
              <a:rPr lang="en-US" dirty="0" smtClean="0"/>
              <a:t>An anode (</a:t>
            </a:r>
            <a:r>
              <a:rPr lang="en-US" dirty="0" smtClean="0">
                <a:solidFill>
                  <a:srgbClr val="F79646"/>
                </a:solidFill>
              </a:rPr>
              <a:t>the site of oxidation</a:t>
            </a:r>
            <a:r>
              <a:rPr lang="en-US" dirty="0" smtClean="0"/>
              <a:t>) – “An Ox”</a:t>
            </a:r>
          </a:p>
          <a:p>
            <a:pPr marL="914400" lvl="1" indent="-457200"/>
            <a:r>
              <a:rPr lang="en-US" dirty="0" smtClean="0"/>
              <a:t>A cathode (</a:t>
            </a:r>
            <a:r>
              <a:rPr lang="en-US" dirty="0" smtClean="0">
                <a:solidFill>
                  <a:srgbClr val="F79646"/>
                </a:solidFill>
              </a:rPr>
              <a:t>the site of reduction</a:t>
            </a:r>
            <a:r>
              <a:rPr lang="en-US" dirty="0" smtClean="0"/>
              <a:t>) – “Red Cat”</a:t>
            </a:r>
          </a:p>
          <a:p>
            <a:pPr marL="914400" lvl="1" indent="-457200"/>
            <a:r>
              <a:rPr lang="en-US" dirty="0" smtClean="0"/>
              <a:t>A wire (</a:t>
            </a:r>
            <a:r>
              <a:rPr lang="en-US" dirty="0" smtClean="0">
                <a:solidFill>
                  <a:srgbClr val="F79646"/>
                </a:solidFill>
              </a:rPr>
              <a:t>permits the flow of electrons from one compartment to another</a:t>
            </a:r>
            <a:r>
              <a:rPr lang="en-US" dirty="0" smtClean="0"/>
              <a:t>)</a:t>
            </a:r>
          </a:p>
          <a:p>
            <a:pPr marL="914400" lvl="1" indent="-457200"/>
            <a:r>
              <a:rPr lang="en-US" dirty="0" smtClean="0"/>
              <a:t>A salt bridge (</a:t>
            </a:r>
            <a:r>
              <a:rPr lang="en-US" dirty="0" smtClean="0">
                <a:solidFill>
                  <a:srgbClr val="F79646"/>
                </a:solidFill>
              </a:rPr>
              <a:t>counters the change in chemical charge within a compartment</a:t>
            </a:r>
            <a:r>
              <a:rPr lang="en-US" dirty="0" smtClean="0"/>
              <a:t>)</a:t>
            </a:r>
          </a:p>
          <a:p>
            <a:pPr marL="514350" indent="-457200"/>
            <a:r>
              <a:rPr lang="en-US" dirty="0" smtClean="0"/>
              <a:t>The key differences:</a:t>
            </a:r>
          </a:p>
          <a:p>
            <a:pPr marL="914400" lvl="1" indent="-457200"/>
            <a:r>
              <a:rPr lang="en-US" dirty="0" smtClean="0"/>
              <a:t>A voltaic cell has </a:t>
            </a:r>
            <a:r>
              <a:rPr lang="en-US" b="1" dirty="0" smtClean="0">
                <a:solidFill>
                  <a:srgbClr val="F79646"/>
                </a:solidFill>
              </a:rPr>
              <a:t>negative</a:t>
            </a:r>
            <a:r>
              <a:rPr lang="en-US" dirty="0" smtClean="0"/>
              <a:t> free energy and a </a:t>
            </a:r>
            <a:r>
              <a:rPr lang="en-US" b="1" dirty="0" smtClean="0">
                <a:solidFill>
                  <a:srgbClr val="F79646"/>
                </a:solidFill>
              </a:rPr>
              <a:t>positive</a:t>
            </a:r>
            <a:r>
              <a:rPr lang="en-US" dirty="0" smtClean="0"/>
              <a:t> electrical potential. The cathode is designated a (+) and the anode is designated a (-).</a:t>
            </a:r>
          </a:p>
          <a:p>
            <a:pPr marL="914400" lvl="1" indent="-457200"/>
            <a:r>
              <a:rPr lang="en-US" dirty="0" smtClean="0"/>
              <a:t>An electrolytic cell has a </a:t>
            </a:r>
            <a:r>
              <a:rPr lang="en-US" b="1" dirty="0" smtClean="0">
                <a:solidFill>
                  <a:srgbClr val="F79646"/>
                </a:solidFill>
              </a:rPr>
              <a:t>positive</a:t>
            </a:r>
            <a:r>
              <a:rPr lang="en-US" dirty="0" smtClean="0"/>
              <a:t> free energy and a </a:t>
            </a:r>
            <a:r>
              <a:rPr lang="en-US" b="1" dirty="0" smtClean="0">
                <a:solidFill>
                  <a:srgbClr val="F79646"/>
                </a:solidFill>
              </a:rPr>
              <a:t>negative</a:t>
            </a:r>
            <a:r>
              <a:rPr lang="en-US" dirty="0" smtClean="0"/>
              <a:t> electrical potential (requires energy to occur). The cathode is designated a (-) and the anode is designated a (+). </a:t>
            </a:r>
          </a:p>
          <a:p>
            <a:pPr marL="0" indent="0">
              <a:buNone/>
            </a:pPr>
            <a:endParaRPr lang="en-US" dirty="0" smtClean="0"/>
          </a:p>
        </p:txBody>
      </p:sp>
      <p:sp>
        <p:nvSpPr>
          <p:cNvPr id="4" name="TextBox 3"/>
          <p:cNvSpPr txBox="1"/>
          <p:nvPr/>
        </p:nvSpPr>
        <p:spPr>
          <a:xfrm>
            <a:off x="457200" y="5456894"/>
            <a:ext cx="5477441" cy="1200329"/>
          </a:xfrm>
          <a:prstGeom prst="rect">
            <a:avLst/>
          </a:prstGeom>
          <a:noFill/>
        </p:spPr>
        <p:txBody>
          <a:bodyPr wrap="square" rtlCol="0">
            <a:spAutoFit/>
          </a:bodyPr>
          <a:lstStyle/>
          <a:p>
            <a:pPr marL="285750" indent="-285750">
              <a:buFontTx/>
              <a:buChar char="-"/>
            </a:pPr>
            <a:r>
              <a:rPr lang="en-US" i="1" dirty="0" smtClean="0"/>
              <a:t>Learning </a:t>
            </a:r>
            <a:r>
              <a:rPr lang="en-US" i="1" dirty="0"/>
              <a:t>Outcome: </a:t>
            </a:r>
            <a:r>
              <a:rPr lang="en-US" i="1" dirty="0" smtClean="0"/>
              <a:t>understand the anatomy/attributes of an electrochemical cell</a:t>
            </a:r>
          </a:p>
          <a:p>
            <a:pPr marL="285750" indent="-285750">
              <a:buFontTx/>
              <a:buChar char="-"/>
            </a:pPr>
            <a:r>
              <a:rPr lang="en-US" i="1" dirty="0" smtClean="0"/>
              <a:t>Learning Outcome: compare and contrast electrolytic and voltaic cells</a:t>
            </a:r>
            <a:endParaRPr lang="en-US" i="1" dirty="0"/>
          </a:p>
        </p:txBody>
      </p:sp>
    </p:spTree>
    <p:extLst>
      <p:ext uri="{BB962C8B-B14F-4D97-AF65-F5344CB8AC3E}">
        <p14:creationId xmlns:p14="http://schemas.microsoft.com/office/powerpoint/2010/main" val="3042539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Overview of Voltaic and Electrolytic Cells</a:t>
            </a:r>
            <a:endParaRPr lang="en-US" sz="3600" dirty="0"/>
          </a:p>
        </p:txBody>
      </p:sp>
      <p:sp>
        <p:nvSpPr>
          <p:cNvPr id="3" name="Content Placeholder 2"/>
          <p:cNvSpPr>
            <a:spLocks noGrp="1"/>
          </p:cNvSpPr>
          <p:nvPr>
            <p:ph idx="1"/>
          </p:nvPr>
        </p:nvSpPr>
        <p:spPr>
          <a:xfrm>
            <a:off x="457200" y="4313168"/>
            <a:ext cx="8229600" cy="2351010"/>
          </a:xfrm>
        </p:spPr>
        <p:txBody>
          <a:bodyPr>
            <a:normAutofit fontScale="62500" lnSpcReduction="20000"/>
          </a:bodyPr>
          <a:lstStyle/>
          <a:p>
            <a:r>
              <a:rPr lang="en-US" dirty="0" smtClean="0"/>
              <a:t>My shortcut for the +/- on the anode and cathode is to think about where the electrons *want* to go. Remember: electrons are attracted by positive charges and repulsed by negative charges</a:t>
            </a:r>
          </a:p>
          <a:p>
            <a:pPr lvl="1"/>
            <a:r>
              <a:rPr lang="en-US" dirty="0" smtClean="0"/>
              <a:t>In a voltaic cell, the negative charged anode pushes the electrons and the positively charged cathode attracts the electrons</a:t>
            </a:r>
          </a:p>
          <a:p>
            <a:pPr lvl="1"/>
            <a:r>
              <a:rPr lang="en-US" dirty="0" smtClean="0"/>
              <a:t>In an electrolytic cell, the cathode doesn’t want the electrons and the anode wants to keep them. So the cathode is negative and the anode is positive, and we have to put an external power source to push the electrons in the direction we want.</a:t>
            </a:r>
          </a:p>
        </p:txBody>
      </p:sp>
      <p:pic>
        <p:nvPicPr>
          <p:cNvPr id="4" name="Picture 3" descr="Screen Shot 2016-03-25 at 11.13.13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97" y="1291889"/>
            <a:ext cx="8020103" cy="2543435"/>
          </a:xfrm>
          <a:prstGeom prst="rect">
            <a:avLst/>
          </a:prstGeom>
        </p:spPr>
      </p:pic>
    </p:spTree>
    <p:extLst>
      <p:ext uri="{BB962C8B-B14F-4D97-AF65-F5344CB8AC3E}">
        <p14:creationId xmlns:p14="http://schemas.microsoft.com/office/powerpoint/2010/main" val="196659247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Electrochemical Cell</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514350" indent="-457200"/>
            <a:r>
              <a:rPr lang="en-US" dirty="0" smtClean="0"/>
              <a:t>Consider an electrochemical cell made using copper and iron. We are going to design a battery and an electrolytic cell given the following half reactions:</a:t>
            </a:r>
          </a:p>
          <a:p>
            <a:pPr marL="57150" indent="0" algn="ctr">
              <a:buNone/>
            </a:pPr>
            <a:r>
              <a:rPr lang="en-US" dirty="0" smtClean="0"/>
              <a:t>Cu</a:t>
            </a:r>
            <a:r>
              <a:rPr lang="en-US" baseline="30000" dirty="0" smtClean="0"/>
              <a:t>2+</a:t>
            </a:r>
            <a:r>
              <a:rPr lang="en-US" dirty="0" smtClean="0"/>
              <a:t> + 2e</a:t>
            </a:r>
            <a:r>
              <a:rPr lang="en-US" baseline="30000" dirty="0" smtClean="0"/>
              <a:t>-</a:t>
            </a:r>
            <a:r>
              <a:rPr lang="en-US" dirty="0" smtClean="0"/>
              <a:t> -&gt; Cu (0.34V)</a:t>
            </a:r>
          </a:p>
          <a:p>
            <a:pPr marL="57150" indent="0" algn="ctr">
              <a:buNone/>
            </a:pPr>
            <a:r>
              <a:rPr lang="en-US" dirty="0" smtClean="0"/>
              <a:t>Fe</a:t>
            </a:r>
            <a:r>
              <a:rPr lang="en-US" baseline="30000" dirty="0"/>
              <a:t>3</a:t>
            </a:r>
            <a:r>
              <a:rPr lang="en-US" baseline="30000" dirty="0" smtClean="0"/>
              <a:t>+</a:t>
            </a:r>
            <a:r>
              <a:rPr lang="en-US" dirty="0" smtClean="0"/>
              <a:t> + 3e</a:t>
            </a:r>
            <a:r>
              <a:rPr lang="en-US" baseline="30000" dirty="0" smtClean="0"/>
              <a:t>-</a:t>
            </a:r>
            <a:r>
              <a:rPr lang="en-US" dirty="0" smtClean="0"/>
              <a:t> -&gt; Fe (-0.04V)</a:t>
            </a:r>
          </a:p>
          <a:p>
            <a:pPr marL="57150" indent="0" algn="ctr">
              <a:buNone/>
            </a:pPr>
            <a:r>
              <a:rPr lang="en-US" sz="1800" dirty="0" smtClean="0"/>
              <a:t>Remember: </a:t>
            </a:r>
            <a:r>
              <a:rPr lang="en-US" sz="1800" dirty="0" err="1" smtClean="0"/>
              <a:t>ε</a:t>
            </a:r>
            <a:r>
              <a:rPr lang="en-US" sz="1800" baseline="-25000" dirty="0" err="1" smtClean="0"/>
              <a:t>cell</a:t>
            </a:r>
            <a:r>
              <a:rPr lang="en-US" sz="1800" dirty="0" smtClean="0"/>
              <a:t> = </a:t>
            </a:r>
            <a:r>
              <a:rPr lang="en-US" sz="1800" dirty="0" err="1" smtClean="0"/>
              <a:t>ε</a:t>
            </a:r>
            <a:r>
              <a:rPr lang="en-US" sz="1800" baseline="-25000" dirty="0" err="1" smtClean="0"/>
              <a:t>reduction</a:t>
            </a:r>
            <a:r>
              <a:rPr lang="en-US" sz="1800" dirty="0" smtClean="0"/>
              <a:t> + </a:t>
            </a:r>
            <a:r>
              <a:rPr lang="en-US" sz="1800" dirty="0" err="1" smtClean="0"/>
              <a:t>ε</a:t>
            </a:r>
            <a:r>
              <a:rPr lang="en-US" sz="1800" baseline="-25000" dirty="0" err="1" smtClean="0"/>
              <a:t>oxidation</a:t>
            </a:r>
            <a:endParaRPr lang="en-US" sz="1800" dirty="0" smtClean="0"/>
          </a:p>
          <a:p>
            <a:pPr marL="514350" indent="-457200"/>
            <a:r>
              <a:rPr lang="en-US" sz="2400" dirty="0" smtClean="0"/>
              <a:t>Battery voltage: </a:t>
            </a:r>
            <a:r>
              <a:rPr lang="en-US" sz="2400" dirty="0" smtClean="0">
                <a:solidFill>
                  <a:srgbClr val="FF0000"/>
                </a:solidFill>
              </a:rPr>
              <a:t>0.38V</a:t>
            </a:r>
            <a:r>
              <a:rPr lang="en-US" sz="2400" dirty="0" smtClean="0"/>
              <a:t> = 0.34 + -(-0.04)</a:t>
            </a:r>
          </a:p>
          <a:p>
            <a:pPr marL="514350" indent="-457200"/>
            <a:r>
              <a:rPr lang="en-US" sz="2400" dirty="0" smtClean="0"/>
              <a:t>Electrolytic voltage: </a:t>
            </a:r>
            <a:r>
              <a:rPr lang="en-US" sz="2400" dirty="0" smtClean="0">
                <a:solidFill>
                  <a:srgbClr val="FF0000"/>
                </a:solidFill>
              </a:rPr>
              <a:t>-0.38V </a:t>
            </a:r>
            <a:r>
              <a:rPr lang="en-US" sz="2400" dirty="0" smtClean="0"/>
              <a:t>= -0.04 + -(0.34)</a:t>
            </a:r>
          </a:p>
          <a:p>
            <a:pPr marL="0" indent="0">
              <a:buNone/>
            </a:pPr>
            <a:endParaRPr lang="en-US" dirty="0" smtClean="0"/>
          </a:p>
        </p:txBody>
      </p:sp>
      <p:sp>
        <p:nvSpPr>
          <p:cNvPr id="4" name="TextBox 3"/>
          <p:cNvSpPr txBox="1"/>
          <p:nvPr/>
        </p:nvSpPr>
        <p:spPr>
          <a:xfrm>
            <a:off x="741830" y="6042698"/>
            <a:ext cx="6500444" cy="646331"/>
          </a:xfrm>
          <a:prstGeom prst="rect">
            <a:avLst/>
          </a:prstGeom>
          <a:noFill/>
        </p:spPr>
        <p:txBody>
          <a:bodyPr wrap="square" rtlCol="0">
            <a:spAutoFit/>
          </a:bodyPr>
          <a:lstStyle/>
          <a:p>
            <a:r>
              <a:rPr lang="en-US" i="1" dirty="0" smtClean="0"/>
              <a:t>-Learning Objective: Understand electrochemical cell potential in the context of voltaic and electrolytic cells</a:t>
            </a:r>
            <a:endParaRPr lang="en-US" i="1" dirty="0"/>
          </a:p>
        </p:txBody>
      </p:sp>
    </p:spTree>
    <p:extLst>
      <p:ext uri="{BB962C8B-B14F-4D97-AF65-F5344CB8AC3E}">
        <p14:creationId xmlns:p14="http://schemas.microsoft.com/office/powerpoint/2010/main" val="40502396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440552" cy="1143000"/>
          </a:xfrm>
        </p:spPr>
        <p:txBody>
          <a:bodyPr>
            <a:normAutofit/>
          </a:bodyPr>
          <a:lstStyle/>
          <a:p>
            <a:r>
              <a:rPr lang="en-US" sz="3600" dirty="0" smtClean="0"/>
              <a:t>Voltaic Cells</a:t>
            </a:r>
            <a:endParaRPr lang="en-US" sz="3600" dirty="0"/>
          </a:p>
        </p:txBody>
      </p:sp>
      <p:pic>
        <p:nvPicPr>
          <p:cNvPr id="6" name="Picture 5" descr="Screen Shot 2016-03-25 at 11.13.2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2485" y="1268790"/>
            <a:ext cx="6824545" cy="5170110"/>
          </a:xfrm>
          <a:prstGeom prst="rect">
            <a:avLst/>
          </a:prstGeom>
        </p:spPr>
      </p:pic>
      <p:sp>
        <p:nvSpPr>
          <p:cNvPr id="7" name="TextBox 6"/>
          <p:cNvSpPr txBox="1"/>
          <p:nvPr/>
        </p:nvSpPr>
        <p:spPr>
          <a:xfrm>
            <a:off x="5016784" y="6069568"/>
            <a:ext cx="2074610" cy="369332"/>
          </a:xfrm>
          <a:prstGeom prst="rect">
            <a:avLst/>
          </a:prstGeom>
          <a:noFill/>
        </p:spPr>
        <p:txBody>
          <a:bodyPr wrap="square" rtlCol="0">
            <a:spAutoFit/>
          </a:bodyPr>
          <a:lstStyle/>
          <a:p>
            <a:r>
              <a:rPr lang="en-US" dirty="0"/>
              <a:t>Cu</a:t>
            </a:r>
            <a:r>
              <a:rPr lang="en-US" baseline="30000" dirty="0"/>
              <a:t>2+</a:t>
            </a:r>
            <a:r>
              <a:rPr lang="en-US" dirty="0"/>
              <a:t> + 2e</a:t>
            </a:r>
            <a:r>
              <a:rPr lang="en-US" baseline="30000" dirty="0"/>
              <a:t>-</a:t>
            </a:r>
            <a:r>
              <a:rPr lang="en-US" dirty="0"/>
              <a:t> -&gt; Cu </a:t>
            </a:r>
          </a:p>
        </p:txBody>
      </p:sp>
      <p:sp>
        <p:nvSpPr>
          <p:cNvPr id="8" name="TextBox 7"/>
          <p:cNvSpPr txBox="1"/>
          <p:nvPr/>
        </p:nvSpPr>
        <p:spPr>
          <a:xfrm>
            <a:off x="2263211" y="6069568"/>
            <a:ext cx="1886009" cy="369332"/>
          </a:xfrm>
          <a:prstGeom prst="rect">
            <a:avLst/>
          </a:prstGeom>
          <a:noFill/>
        </p:spPr>
        <p:txBody>
          <a:bodyPr wrap="square" rtlCol="0">
            <a:spAutoFit/>
          </a:bodyPr>
          <a:lstStyle/>
          <a:p>
            <a:r>
              <a:rPr lang="en-US" dirty="0" smtClean="0"/>
              <a:t> Fe -&gt; Fe</a:t>
            </a:r>
            <a:r>
              <a:rPr lang="en-US" baseline="30000" dirty="0"/>
              <a:t>3</a:t>
            </a:r>
            <a:r>
              <a:rPr lang="en-US" baseline="30000" dirty="0" smtClean="0"/>
              <a:t>+</a:t>
            </a:r>
            <a:r>
              <a:rPr lang="en-US" dirty="0" smtClean="0"/>
              <a:t> </a:t>
            </a:r>
            <a:r>
              <a:rPr lang="en-US" dirty="0"/>
              <a:t>+ </a:t>
            </a:r>
            <a:r>
              <a:rPr lang="en-US" dirty="0" smtClean="0"/>
              <a:t>3e</a:t>
            </a:r>
            <a:r>
              <a:rPr lang="en-US" baseline="30000" dirty="0"/>
              <a:t>-</a:t>
            </a:r>
            <a:r>
              <a:rPr lang="en-US" dirty="0"/>
              <a:t> </a:t>
            </a:r>
          </a:p>
        </p:txBody>
      </p:sp>
      <p:sp>
        <p:nvSpPr>
          <p:cNvPr id="9" name="TextBox 8"/>
          <p:cNvSpPr txBox="1"/>
          <p:nvPr/>
        </p:nvSpPr>
        <p:spPr>
          <a:xfrm>
            <a:off x="0" y="1597004"/>
            <a:ext cx="1584247" cy="1754327"/>
          </a:xfrm>
          <a:prstGeom prst="rect">
            <a:avLst/>
          </a:prstGeom>
          <a:noFill/>
        </p:spPr>
        <p:txBody>
          <a:bodyPr wrap="square" rtlCol="0">
            <a:spAutoFit/>
          </a:bodyPr>
          <a:lstStyle/>
          <a:p>
            <a:r>
              <a:rPr lang="en-US" b="1" dirty="0" smtClean="0">
                <a:solidFill>
                  <a:srgbClr val="F79646"/>
                </a:solidFill>
              </a:rPr>
              <a:t>The reaction at the anode (oxidation) is pushing the electrons to the cathode</a:t>
            </a:r>
            <a:endParaRPr lang="en-US" b="1" dirty="0">
              <a:solidFill>
                <a:srgbClr val="F79646"/>
              </a:solidFill>
            </a:endParaRPr>
          </a:p>
        </p:txBody>
      </p:sp>
      <p:sp>
        <p:nvSpPr>
          <p:cNvPr id="10" name="TextBox 9"/>
          <p:cNvSpPr txBox="1"/>
          <p:nvPr/>
        </p:nvSpPr>
        <p:spPr>
          <a:xfrm>
            <a:off x="3482830" y="4426342"/>
            <a:ext cx="540656" cy="307777"/>
          </a:xfrm>
          <a:prstGeom prst="rect">
            <a:avLst/>
          </a:prstGeom>
          <a:noFill/>
        </p:spPr>
        <p:txBody>
          <a:bodyPr wrap="square" rtlCol="0">
            <a:spAutoFit/>
          </a:bodyPr>
          <a:lstStyle/>
          <a:p>
            <a:r>
              <a:rPr lang="en-US" sz="1400" dirty="0" err="1" smtClean="0"/>
              <a:t>Cl</a:t>
            </a:r>
            <a:r>
              <a:rPr lang="en-US" sz="1400" baseline="30000" dirty="0" smtClean="0"/>
              <a:t>-</a:t>
            </a:r>
            <a:endParaRPr lang="en-US" sz="1400" dirty="0"/>
          </a:p>
        </p:txBody>
      </p:sp>
      <p:sp>
        <p:nvSpPr>
          <p:cNvPr id="11" name="TextBox 10"/>
          <p:cNvSpPr txBox="1"/>
          <p:nvPr/>
        </p:nvSpPr>
        <p:spPr>
          <a:xfrm>
            <a:off x="5345212" y="4452994"/>
            <a:ext cx="540656" cy="307777"/>
          </a:xfrm>
          <a:prstGeom prst="rect">
            <a:avLst/>
          </a:prstGeom>
          <a:noFill/>
        </p:spPr>
        <p:txBody>
          <a:bodyPr wrap="square" rtlCol="0">
            <a:spAutoFit/>
          </a:bodyPr>
          <a:lstStyle/>
          <a:p>
            <a:r>
              <a:rPr lang="en-US" sz="1400" dirty="0" smtClean="0"/>
              <a:t>Na</a:t>
            </a:r>
            <a:r>
              <a:rPr lang="en-US" sz="1400" baseline="30000" dirty="0" smtClean="0"/>
              <a:t>+</a:t>
            </a:r>
            <a:endParaRPr lang="en-US" sz="1400" dirty="0"/>
          </a:p>
        </p:txBody>
      </p:sp>
      <p:sp>
        <p:nvSpPr>
          <p:cNvPr id="12" name="TextBox 11"/>
          <p:cNvSpPr txBox="1"/>
          <p:nvPr/>
        </p:nvSpPr>
        <p:spPr>
          <a:xfrm>
            <a:off x="7091394" y="515568"/>
            <a:ext cx="1911155" cy="2585323"/>
          </a:xfrm>
          <a:prstGeom prst="rect">
            <a:avLst/>
          </a:prstGeom>
          <a:noFill/>
        </p:spPr>
        <p:txBody>
          <a:bodyPr wrap="square" rtlCol="0">
            <a:spAutoFit/>
          </a:bodyPr>
          <a:lstStyle/>
          <a:p>
            <a:r>
              <a:rPr lang="en-US" dirty="0" smtClean="0"/>
              <a:t>Salt bridge accounts for the electrochemical gradient: the gradient that exists based on both the balance of chemicals </a:t>
            </a:r>
            <a:r>
              <a:rPr lang="en-US" b="1" dirty="0" smtClean="0">
                <a:solidFill>
                  <a:srgbClr val="F79646"/>
                </a:solidFill>
              </a:rPr>
              <a:t>and of charges</a:t>
            </a:r>
            <a:endParaRPr lang="en-US" b="1" dirty="0">
              <a:solidFill>
                <a:srgbClr val="F79646"/>
              </a:solidFill>
            </a:endParaRPr>
          </a:p>
        </p:txBody>
      </p:sp>
      <p:sp>
        <p:nvSpPr>
          <p:cNvPr id="13" name="TextBox 12"/>
          <p:cNvSpPr txBox="1"/>
          <p:nvPr/>
        </p:nvSpPr>
        <p:spPr>
          <a:xfrm>
            <a:off x="7534606" y="3363906"/>
            <a:ext cx="1609394" cy="2031325"/>
          </a:xfrm>
          <a:prstGeom prst="rect">
            <a:avLst/>
          </a:prstGeom>
          <a:noFill/>
        </p:spPr>
        <p:txBody>
          <a:bodyPr wrap="square" rtlCol="0">
            <a:spAutoFit/>
          </a:bodyPr>
          <a:lstStyle/>
          <a:p>
            <a:r>
              <a:rPr lang="en-US" dirty="0" smtClean="0"/>
              <a:t>The cathode will typically gain mass when aqueous particles plate on it</a:t>
            </a:r>
            <a:endParaRPr lang="en-US" dirty="0"/>
          </a:p>
        </p:txBody>
      </p:sp>
      <p:cxnSp>
        <p:nvCxnSpPr>
          <p:cNvPr id="15" name="Straight Connector 14"/>
          <p:cNvCxnSpPr>
            <a:endCxn id="13" idx="1"/>
          </p:cNvCxnSpPr>
          <p:nvPr/>
        </p:nvCxnSpPr>
        <p:spPr>
          <a:xfrm flipV="1">
            <a:off x="6374710" y="4379569"/>
            <a:ext cx="1159896" cy="260547"/>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2263211" y="6396335"/>
            <a:ext cx="4111499" cy="646331"/>
          </a:xfrm>
          <a:prstGeom prst="rect">
            <a:avLst/>
          </a:prstGeom>
          <a:noFill/>
        </p:spPr>
        <p:txBody>
          <a:bodyPr wrap="square" rtlCol="0">
            <a:spAutoFit/>
          </a:bodyPr>
          <a:lstStyle/>
          <a:p>
            <a:r>
              <a:rPr lang="en-US" b="1" dirty="0"/>
              <a:t>Battery voltage: </a:t>
            </a:r>
            <a:r>
              <a:rPr lang="en-US" b="1" dirty="0">
                <a:solidFill>
                  <a:srgbClr val="FF0000"/>
                </a:solidFill>
              </a:rPr>
              <a:t>0.38V</a:t>
            </a:r>
            <a:r>
              <a:rPr lang="en-US" b="1" dirty="0"/>
              <a:t> = 0.34 + -(-0.04)</a:t>
            </a:r>
          </a:p>
          <a:p>
            <a:endParaRPr lang="en-US" dirty="0"/>
          </a:p>
        </p:txBody>
      </p:sp>
      <p:sp>
        <p:nvSpPr>
          <p:cNvPr id="4" name="TextBox 3"/>
          <p:cNvSpPr txBox="1"/>
          <p:nvPr/>
        </p:nvSpPr>
        <p:spPr>
          <a:xfrm>
            <a:off x="4803036" y="622459"/>
            <a:ext cx="2326078" cy="646331"/>
          </a:xfrm>
          <a:prstGeom prst="rect">
            <a:avLst/>
          </a:prstGeom>
          <a:noFill/>
        </p:spPr>
        <p:txBody>
          <a:bodyPr wrap="square" rtlCol="0">
            <a:spAutoFit/>
          </a:bodyPr>
          <a:lstStyle/>
          <a:p>
            <a:r>
              <a:rPr lang="en-US" dirty="0" smtClean="0"/>
              <a:t>The voltmeter *obtains* a current</a:t>
            </a:r>
            <a:endParaRPr lang="en-US" dirty="0"/>
          </a:p>
        </p:txBody>
      </p:sp>
      <p:cxnSp>
        <p:nvCxnSpPr>
          <p:cNvPr id="14" name="Straight Connector 13"/>
          <p:cNvCxnSpPr/>
          <p:nvPr/>
        </p:nvCxnSpPr>
        <p:spPr>
          <a:xfrm flipV="1">
            <a:off x="4803036" y="1268790"/>
            <a:ext cx="716683" cy="79348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5842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880621" cy="1143000"/>
          </a:xfrm>
        </p:spPr>
        <p:txBody>
          <a:bodyPr>
            <a:normAutofit/>
          </a:bodyPr>
          <a:lstStyle/>
          <a:p>
            <a:r>
              <a:rPr lang="en-US" sz="3600" dirty="0" smtClean="0"/>
              <a:t>Electrolytic Cells</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2485" y="1536810"/>
            <a:ext cx="6824545" cy="4634070"/>
          </a:xfrm>
          <a:prstGeom prst="rect">
            <a:avLst/>
          </a:prstGeom>
        </p:spPr>
      </p:pic>
      <p:sp>
        <p:nvSpPr>
          <p:cNvPr id="7" name="TextBox 6"/>
          <p:cNvSpPr txBox="1"/>
          <p:nvPr/>
        </p:nvSpPr>
        <p:spPr>
          <a:xfrm>
            <a:off x="2376372" y="6069568"/>
            <a:ext cx="2074610" cy="369332"/>
          </a:xfrm>
          <a:prstGeom prst="rect">
            <a:avLst/>
          </a:prstGeom>
          <a:noFill/>
        </p:spPr>
        <p:txBody>
          <a:bodyPr wrap="square" rtlCol="0">
            <a:spAutoFit/>
          </a:bodyPr>
          <a:lstStyle/>
          <a:p>
            <a:r>
              <a:rPr lang="en-US" dirty="0" smtClean="0"/>
              <a:t>Cu -&gt; </a:t>
            </a:r>
            <a:r>
              <a:rPr lang="en-US" dirty="0"/>
              <a:t>Cu</a:t>
            </a:r>
            <a:r>
              <a:rPr lang="en-US" baseline="30000" dirty="0"/>
              <a:t>2+</a:t>
            </a:r>
            <a:r>
              <a:rPr lang="en-US" dirty="0"/>
              <a:t> + 2e</a:t>
            </a:r>
            <a:r>
              <a:rPr lang="en-US" baseline="30000" dirty="0"/>
              <a:t>-</a:t>
            </a:r>
            <a:r>
              <a:rPr lang="en-US" dirty="0"/>
              <a:t> </a:t>
            </a:r>
            <a:r>
              <a:rPr lang="en-US" dirty="0" smtClean="0"/>
              <a:t> </a:t>
            </a:r>
            <a:endParaRPr lang="en-US" dirty="0"/>
          </a:p>
        </p:txBody>
      </p:sp>
      <p:sp>
        <p:nvSpPr>
          <p:cNvPr id="8" name="TextBox 7"/>
          <p:cNvSpPr txBox="1"/>
          <p:nvPr/>
        </p:nvSpPr>
        <p:spPr>
          <a:xfrm>
            <a:off x="4878477" y="6069568"/>
            <a:ext cx="1886009" cy="369332"/>
          </a:xfrm>
          <a:prstGeom prst="rect">
            <a:avLst/>
          </a:prstGeom>
          <a:noFill/>
        </p:spPr>
        <p:txBody>
          <a:bodyPr wrap="square" rtlCol="0">
            <a:spAutoFit/>
          </a:bodyPr>
          <a:lstStyle/>
          <a:p>
            <a:r>
              <a:rPr lang="en-US" dirty="0" smtClean="0"/>
              <a:t>Fe</a:t>
            </a:r>
            <a:r>
              <a:rPr lang="en-US" baseline="30000" dirty="0"/>
              <a:t>3</a:t>
            </a:r>
            <a:r>
              <a:rPr lang="en-US" baseline="30000" dirty="0" smtClean="0"/>
              <a:t>+</a:t>
            </a:r>
            <a:r>
              <a:rPr lang="en-US" dirty="0" smtClean="0"/>
              <a:t> </a:t>
            </a:r>
            <a:r>
              <a:rPr lang="en-US" dirty="0"/>
              <a:t>+ </a:t>
            </a:r>
            <a:r>
              <a:rPr lang="en-US" dirty="0" smtClean="0"/>
              <a:t>3e</a:t>
            </a:r>
            <a:r>
              <a:rPr lang="en-US" baseline="30000" dirty="0" smtClean="0"/>
              <a:t>- </a:t>
            </a:r>
            <a:r>
              <a:rPr lang="en-US" dirty="0" smtClean="0"/>
              <a:t>-&gt; Fe</a:t>
            </a:r>
            <a:endParaRPr lang="en-US" dirty="0"/>
          </a:p>
        </p:txBody>
      </p:sp>
      <p:sp>
        <p:nvSpPr>
          <p:cNvPr id="9" name="TextBox 8"/>
          <p:cNvSpPr txBox="1"/>
          <p:nvPr/>
        </p:nvSpPr>
        <p:spPr>
          <a:xfrm>
            <a:off x="0" y="1597004"/>
            <a:ext cx="1584247" cy="1754327"/>
          </a:xfrm>
          <a:prstGeom prst="rect">
            <a:avLst/>
          </a:prstGeom>
          <a:noFill/>
        </p:spPr>
        <p:txBody>
          <a:bodyPr wrap="square" rtlCol="0">
            <a:spAutoFit/>
          </a:bodyPr>
          <a:lstStyle/>
          <a:p>
            <a:r>
              <a:rPr lang="en-US" b="1" dirty="0" smtClean="0">
                <a:solidFill>
                  <a:srgbClr val="F79646"/>
                </a:solidFill>
              </a:rPr>
              <a:t>The external power source is pulling the electrons away from the anode</a:t>
            </a:r>
            <a:endParaRPr lang="en-US" b="1" dirty="0">
              <a:solidFill>
                <a:srgbClr val="F79646"/>
              </a:solidFill>
            </a:endParaRPr>
          </a:p>
        </p:txBody>
      </p:sp>
      <p:sp>
        <p:nvSpPr>
          <p:cNvPr id="10" name="TextBox 9"/>
          <p:cNvSpPr txBox="1"/>
          <p:nvPr/>
        </p:nvSpPr>
        <p:spPr>
          <a:xfrm>
            <a:off x="1684835" y="6396335"/>
            <a:ext cx="5079651" cy="646331"/>
          </a:xfrm>
          <a:prstGeom prst="rect">
            <a:avLst/>
          </a:prstGeom>
          <a:noFill/>
        </p:spPr>
        <p:txBody>
          <a:bodyPr wrap="square" rtlCol="0">
            <a:spAutoFit/>
          </a:bodyPr>
          <a:lstStyle/>
          <a:p>
            <a:pPr marL="514350" indent="-457200" algn="ctr"/>
            <a:r>
              <a:rPr lang="en-US" b="1" dirty="0"/>
              <a:t>Electrolytic voltage: </a:t>
            </a:r>
            <a:r>
              <a:rPr lang="en-US" b="1" dirty="0">
                <a:solidFill>
                  <a:srgbClr val="FF0000"/>
                </a:solidFill>
              </a:rPr>
              <a:t>-0.38V </a:t>
            </a:r>
            <a:r>
              <a:rPr lang="en-US" b="1" dirty="0"/>
              <a:t>= -0.04 + -(0.34)</a:t>
            </a:r>
          </a:p>
          <a:p>
            <a:endParaRPr lang="en-US" dirty="0"/>
          </a:p>
        </p:txBody>
      </p:sp>
      <p:sp>
        <p:nvSpPr>
          <p:cNvPr id="11" name="TextBox 10"/>
          <p:cNvSpPr txBox="1"/>
          <p:nvPr/>
        </p:nvSpPr>
        <p:spPr>
          <a:xfrm>
            <a:off x="4803036" y="622459"/>
            <a:ext cx="2326078" cy="646331"/>
          </a:xfrm>
          <a:prstGeom prst="rect">
            <a:avLst/>
          </a:prstGeom>
          <a:noFill/>
        </p:spPr>
        <p:txBody>
          <a:bodyPr wrap="square" rtlCol="0">
            <a:spAutoFit/>
          </a:bodyPr>
          <a:lstStyle/>
          <a:p>
            <a:r>
              <a:rPr lang="en-US" dirty="0" smtClean="0"/>
              <a:t>The power source *inputs* a current</a:t>
            </a:r>
            <a:endParaRPr lang="en-US" dirty="0"/>
          </a:p>
        </p:txBody>
      </p:sp>
      <p:cxnSp>
        <p:nvCxnSpPr>
          <p:cNvPr id="12" name="Straight Connector 11"/>
          <p:cNvCxnSpPr/>
          <p:nvPr/>
        </p:nvCxnSpPr>
        <p:spPr>
          <a:xfrm flipV="1">
            <a:off x="4803036" y="1268790"/>
            <a:ext cx="716683" cy="793484"/>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22804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Standard Cell Nomenclature</a:t>
            </a:r>
            <a:endParaRPr lang="en-US" sz="3600" dirty="0"/>
          </a:p>
        </p:txBody>
      </p:sp>
      <p:sp>
        <p:nvSpPr>
          <p:cNvPr id="3" name="Content Placeholder 2"/>
          <p:cNvSpPr>
            <a:spLocks noGrp="1"/>
          </p:cNvSpPr>
          <p:nvPr>
            <p:ph idx="1"/>
          </p:nvPr>
        </p:nvSpPr>
        <p:spPr>
          <a:xfrm>
            <a:off x="457200" y="1600201"/>
            <a:ext cx="8229600" cy="2599794"/>
          </a:xfrm>
        </p:spPr>
        <p:txBody>
          <a:bodyPr>
            <a:normAutofit/>
          </a:bodyPr>
          <a:lstStyle/>
          <a:p>
            <a:pPr marL="514350" indent="-457200"/>
            <a:r>
              <a:rPr lang="en-US" sz="2400" dirty="0" smtClean="0"/>
              <a:t>The standard cell nomenclature outline is as follows:</a:t>
            </a:r>
          </a:p>
          <a:p>
            <a:pPr marL="57150" indent="0">
              <a:buNone/>
            </a:pPr>
            <a:endParaRPr lang="en-US" sz="2400" b="1" dirty="0"/>
          </a:p>
          <a:p>
            <a:pPr marL="57150" indent="0">
              <a:buNone/>
            </a:pPr>
            <a:r>
              <a:rPr lang="en-US" sz="1200" b="1" dirty="0" smtClean="0"/>
              <a:t>Anode Electrode | Anode reactant| Anode Product || Cathode reactant | Cathode Product |Cathode Electrode</a:t>
            </a:r>
          </a:p>
          <a:p>
            <a:pPr marL="514350" indent="-457200"/>
            <a:endParaRPr lang="en-US" sz="2400" dirty="0" smtClean="0"/>
          </a:p>
          <a:p>
            <a:pPr marL="514350" indent="-457200"/>
            <a:r>
              <a:rPr lang="en-US" sz="2400" dirty="0" smtClean="0"/>
              <a:t>However, you have also seen reactions that look like this:</a:t>
            </a:r>
          </a:p>
        </p:txBody>
      </p:sp>
      <p:sp>
        <p:nvSpPr>
          <p:cNvPr id="4" name="TextBox 3"/>
          <p:cNvSpPr txBox="1"/>
          <p:nvPr/>
        </p:nvSpPr>
        <p:spPr>
          <a:xfrm>
            <a:off x="741830" y="6042698"/>
            <a:ext cx="6500444" cy="646331"/>
          </a:xfrm>
          <a:prstGeom prst="rect">
            <a:avLst/>
          </a:prstGeom>
          <a:noFill/>
        </p:spPr>
        <p:txBody>
          <a:bodyPr wrap="square" rtlCol="0">
            <a:spAutoFit/>
          </a:bodyPr>
          <a:lstStyle/>
          <a:p>
            <a:r>
              <a:rPr lang="en-US" i="1" dirty="0" smtClean="0"/>
              <a:t>-Learning Objective: Be able to determine a reaction based on shorthand cell nomenclature and vice versa</a:t>
            </a:r>
            <a:endParaRPr lang="en-US" i="1" dirty="0"/>
          </a:p>
        </p:txBody>
      </p:sp>
      <p:pic>
        <p:nvPicPr>
          <p:cNvPr id="5" name="Picture 4" descr="Screen Shot 2016-04-05 at 3.48.21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910579" y="3947957"/>
            <a:ext cx="2870200" cy="533400"/>
          </a:xfrm>
          <a:prstGeom prst="rect">
            <a:avLst/>
          </a:prstGeom>
        </p:spPr>
      </p:pic>
      <p:pic>
        <p:nvPicPr>
          <p:cNvPr id="6" name="Picture 5" descr="Screen Shot 2016-04-05 at 3.48.49 PM.png"/>
          <p:cNvPicPr>
            <a:picLocks noChangeAspect="1"/>
          </p:cNvPicPr>
          <p:nvPr/>
        </p:nvPicPr>
        <p:blipFill>
          <a:blip r:embed="rId4">
            <a:extLst>
              <a:ext uri="{BEBA8EAE-BF5A-486C-A8C5-ECC9F3942E4B}">
                <a14:imgProps xmlns:a14="http://schemas.microsoft.com/office/drawing/2010/main">
                  <a14:imgLayer r:embed="rId5">
                    <a14:imgEffect>
                      <a14:colorTemperature colorTemp="8800"/>
                    </a14:imgEffect>
                  </a14:imgLayer>
                </a14:imgProps>
              </a:ext>
              <a:ext uri="{28A0092B-C50C-407E-A947-70E740481C1C}">
                <a14:useLocalDpi xmlns:a14="http://schemas.microsoft.com/office/drawing/2010/main" val="0"/>
              </a:ext>
            </a:extLst>
          </a:blip>
          <a:stretch>
            <a:fillRect/>
          </a:stretch>
        </p:blipFill>
        <p:spPr>
          <a:xfrm>
            <a:off x="1651000" y="4601723"/>
            <a:ext cx="5842000" cy="546100"/>
          </a:xfrm>
          <a:prstGeom prst="rect">
            <a:avLst/>
          </a:prstGeom>
        </p:spPr>
      </p:pic>
      <p:sp>
        <p:nvSpPr>
          <p:cNvPr id="7" name="TextBox 6"/>
          <p:cNvSpPr txBox="1"/>
          <p:nvPr/>
        </p:nvSpPr>
        <p:spPr>
          <a:xfrm>
            <a:off x="2181322" y="4080263"/>
            <a:ext cx="729257" cy="375944"/>
          </a:xfrm>
          <a:prstGeom prst="rect">
            <a:avLst/>
          </a:prstGeom>
          <a:noFill/>
        </p:spPr>
        <p:txBody>
          <a:bodyPr wrap="square" rtlCol="0">
            <a:spAutoFit/>
          </a:bodyPr>
          <a:lstStyle/>
          <a:p>
            <a:r>
              <a:rPr lang="en-US" b="1" dirty="0" smtClean="0">
                <a:solidFill>
                  <a:srgbClr val="F79646"/>
                </a:solidFill>
              </a:rPr>
              <a:t>Easy:</a:t>
            </a:r>
            <a:endParaRPr lang="en-US" b="1" dirty="0">
              <a:solidFill>
                <a:srgbClr val="F79646"/>
              </a:solidFill>
            </a:endParaRPr>
          </a:p>
        </p:txBody>
      </p:sp>
      <p:sp>
        <p:nvSpPr>
          <p:cNvPr id="8" name="TextBox 7"/>
          <p:cNvSpPr txBox="1"/>
          <p:nvPr/>
        </p:nvSpPr>
        <p:spPr>
          <a:xfrm>
            <a:off x="457200" y="4647834"/>
            <a:ext cx="1193800" cy="375944"/>
          </a:xfrm>
          <a:prstGeom prst="rect">
            <a:avLst/>
          </a:prstGeom>
          <a:noFill/>
        </p:spPr>
        <p:txBody>
          <a:bodyPr wrap="square" rtlCol="0">
            <a:spAutoFit/>
          </a:bodyPr>
          <a:lstStyle/>
          <a:p>
            <a:r>
              <a:rPr lang="en-US" b="1" dirty="0" smtClean="0">
                <a:solidFill>
                  <a:srgbClr val="F79646"/>
                </a:solidFill>
              </a:rPr>
              <a:t>Difficult:</a:t>
            </a:r>
            <a:endParaRPr lang="en-US" b="1" dirty="0">
              <a:solidFill>
                <a:srgbClr val="F79646"/>
              </a:solidFill>
            </a:endParaRPr>
          </a:p>
        </p:txBody>
      </p:sp>
      <p:cxnSp>
        <p:nvCxnSpPr>
          <p:cNvPr id="10" name="Straight Connector 9"/>
          <p:cNvCxnSpPr/>
          <p:nvPr/>
        </p:nvCxnSpPr>
        <p:spPr>
          <a:xfrm>
            <a:off x="2910579" y="4917162"/>
            <a:ext cx="1439815"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741830" y="2658006"/>
            <a:ext cx="7468596" cy="369332"/>
          </a:xfrm>
          <a:prstGeom prst="rect">
            <a:avLst/>
          </a:prstGeom>
          <a:noFill/>
        </p:spPr>
        <p:txBody>
          <a:bodyPr wrap="square" rtlCol="0">
            <a:spAutoFit/>
          </a:bodyPr>
          <a:lstStyle/>
          <a:p>
            <a:pPr algn="ctr"/>
            <a:r>
              <a:rPr lang="en-US" i="1" dirty="0" smtClean="0"/>
              <a:t>*Note: any inert electrode is not stated in the balanced chemical reaction*</a:t>
            </a:r>
            <a:endParaRPr lang="en-US" i="1" dirty="0"/>
          </a:p>
        </p:txBody>
      </p:sp>
    </p:spTree>
    <p:extLst>
      <p:ext uri="{BB962C8B-B14F-4D97-AF65-F5344CB8AC3E}">
        <p14:creationId xmlns:p14="http://schemas.microsoft.com/office/powerpoint/2010/main" val="23766159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Nonstandard Electrochemical Cells Learning Objectives</a:t>
            </a:r>
            <a:endParaRPr lang="en-US" sz="3600" dirty="0"/>
          </a:p>
        </p:txBody>
      </p:sp>
      <p:sp>
        <p:nvSpPr>
          <p:cNvPr id="3" name="Content Placeholder 2"/>
          <p:cNvSpPr>
            <a:spLocks noGrp="1"/>
          </p:cNvSpPr>
          <p:nvPr>
            <p:ph idx="1"/>
          </p:nvPr>
        </p:nvSpPr>
        <p:spPr>
          <a:xfrm>
            <a:off x="457200" y="1600200"/>
            <a:ext cx="8229600" cy="2021352"/>
          </a:xfrm>
        </p:spPr>
        <p:txBody>
          <a:bodyPr>
            <a:normAutofit lnSpcReduction="10000"/>
          </a:bodyPr>
          <a:lstStyle/>
          <a:p>
            <a:r>
              <a:rPr lang="en-US" sz="1800" dirty="0"/>
              <a:t>Be able to solve for a new electrical potential based on provided </a:t>
            </a:r>
            <a:r>
              <a:rPr lang="en-US" sz="1800" dirty="0" smtClean="0"/>
              <a:t>concentrations</a:t>
            </a:r>
          </a:p>
          <a:p>
            <a:r>
              <a:rPr lang="en-US" sz="1800" dirty="0"/>
              <a:t>Be able to solve for Q </a:t>
            </a:r>
            <a:r>
              <a:rPr lang="en-US" sz="1800" dirty="0" smtClean="0"/>
              <a:t>or the concentrations of the products </a:t>
            </a:r>
            <a:r>
              <a:rPr lang="en-US" sz="1800" smtClean="0"/>
              <a:t>or reactants given </a:t>
            </a:r>
            <a:r>
              <a:rPr lang="en-US" sz="1800" dirty="0"/>
              <a:t>a new electrical </a:t>
            </a:r>
            <a:r>
              <a:rPr lang="en-US" sz="1800" dirty="0" smtClean="0"/>
              <a:t>potential</a:t>
            </a:r>
          </a:p>
          <a:p>
            <a:r>
              <a:rPr lang="en-US" sz="1800" dirty="0"/>
              <a:t>Be able to answer conceptual questions about variables in the Nernst </a:t>
            </a:r>
            <a:r>
              <a:rPr lang="en-US" sz="1800" dirty="0" smtClean="0"/>
              <a:t>Equation</a:t>
            </a:r>
          </a:p>
          <a:p>
            <a:r>
              <a:rPr lang="en-US" sz="1800" dirty="0"/>
              <a:t>Be able to use the Nernst equation to solve for K at equilibrium</a:t>
            </a:r>
          </a:p>
          <a:p>
            <a:pPr marL="0" indent="0">
              <a:buNone/>
            </a:pPr>
            <a:endParaRPr lang="en-US" sz="1800" dirty="0"/>
          </a:p>
          <a:p>
            <a:endParaRPr lang="en-US" sz="1800" dirty="0"/>
          </a:p>
          <a:p>
            <a:pPr marL="342900" lvl="1" indent="-342900">
              <a:buFont typeface="Arial"/>
              <a:buChar char="•"/>
            </a:pPr>
            <a:endParaRPr lang="en-US" sz="1800" dirty="0"/>
          </a:p>
          <a:p>
            <a:endParaRPr lang="en-US" sz="1800" dirty="0" smtClean="0"/>
          </a:p>
        </p:txBody>
      </p:sp>
    </p:spTree>
    <p:extLst>
      <p:ext uri="{BB962C8B-B14F-4D97-AF65-F5344CB8AC3E}">
        <p14:creationId xmlns:p14="http://schemas.microsoft.com/office/powerpoint/2010/main" val="52272964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Nonstandard Electrochemical Cells</a:t>
            </a:r>
            <a:endParaRPr lang="en-US" sz="3600" dirty="0"/>
          </a:p>
        </p:txBody>
      </p:sp>
      <p:sp>
        <p:nvSpPr>
          <p:cNvPr id="3" name="Content Placeholder 2"/>
          <p:cNvSpPr>
            <a:spLocks noGrp="1"/>
          </p:cNvSpPr>
          <p:nvPr>
            <p:ph idx="1"/>
          </p:nvPr>
        </p:nvSpPr>
        <p:spPr>
          <a:xfrm>
            <a:off x="457200" y="1600200"/>
            <a:ext cx="8229600" cy="1757281"/>
          </a:xfrm>
        </p:spPr>
        <p:txBody>
          <a:bodyPr>
            <a:normAutofit fontScale="92500" lnSpcReduction="10000"/>
          </a:bodyPr>
          <a:lstStyle/>
          <a:p>
            <a:r>
              <a:rPr lang="en-US" dirty="0" smtClean="0"/>
              <a:t>The Nernst Equation is your transition from standard conditions (1M concentrations, room temp) to actual conditions. We call these nonstandard cells.</a:t>
            </a:r>
          </a:p>
          <a:p>
            <a:endParaRPr lang="en-US" dirty="0" smtClean="0"/>
          </a:p>
          <a:p>
            <a:pPr lvl="1"/>
            <a:endParaRPr lang="en-US" dirty="0" smtClean="0"/>
          </a:p>
          <a:p>
            <a:pPr marL="0" indent="0">
              <a:buNone/>
            </a:pPr>
            <a:endParaRPr lang="en-US" dirty="0" smtClean="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730500" y="3568885"/>
            <a:ext cx="3683000" cy="888630"/>
          </a:xfrm>
          <a:prstGeom prst="rect">
            <a:avLst/>
          </a:prstGeom>
        </p:spPr>
      </p:pic>
      <p:sp>
        <p:nvSpPr>
          <p:cNvPr id="6" name="TextBox 5"/>
          <p:cNvSpPr txBox="1"/>
          <p:nvPr/>
        </p:nvSpPr>
        <p:spPr>
          <a:xfrm>
            <a:off x="1709982" y="4791012"/>
            <a:ext cx="5708320" cy="646331"/>
          </a:xfrm>
          <a:prstGeom prst="rect">
            <a:avLst/>
          </a:prstGeom>
          <a:noFill/>
        </p:spPr>
        <p:txBody>
          <a:bodyPr wrap="square" rtlCol="0">
            <a:spAutoFit/>
          </a:bodyPr>
          <a:lstStyle/>
          <a:p>
            <a:r>
              <a:rPr lang="en-US" dirty="0" smtClean="0"/>
              <a:t>Don’t forget: Q is based on the chemical equilibrium unit– </a:t>
            </a:r>
            <a:r>
              <a:rPr lang="en-US" b="1" dirty="0" smtClean="0">
                <a:solidFill>
                  <a:schemeClr val="accent6"/>
                </a:solidFill>
              </a:rPr>
              <a:t>that means your exponents are important</a:t>
            </a:r>
            <a:endParaRPr lang="en-US" b="1" dirty="0">
              <a:solidFill>
                <a:schemeClr val="accent6"/>
              </a:solidFill>
            </a:endParaRPr>
          </a:p>
        </p:txBody>
      </p:sp>
      <p:sp>
        <p:nvSpPr>
          <p:cNvPr id="7" name="TextBox 6"/>
          <p:cNvSpPr txBox="1"/>
          <p:nvPr/>
        </p:nvSpPr>
        <p:spPr>
          <a:xfrm>
            <a:off x="741830" y="5564854"/>
            <a:ext cx="6500444" cy="646331"/>
          </a:xfrm>
          <a:prstGeom prst="rect">
            <a:avLst/>
          </a:prstGeom>
          <a:noFill/>
        </p:spPr>
        <p:txBody>
          <a:bodyPr wrap="square" rtlCol="0">
            <a:spAutoFit/>
          </a:bodyPr>
          <a:lstStyle/>
          <a:p>
            <a:r>
              <a:rPr lang="en-US" i="1" dirty="0" smtClean="0"/>
              <a:t>-Learning Objective: Be able to solve for a new electrical potential based on provided concentrations</a:t>
            </a:r>
            <a:endParaRPr lang="en-US" i="1" dirty="0"/>
          </a:p>
        </p:txBody>
      </p:sp>
      <p:sp>
        <p:nvSpPr>
          <p:cNvPr id="8" name="TextBox 7"/>
          <p:cNvSpPr txBox="1"/>
          <p:nvPr/>
        </p:nvSpPr>
        <p:spPr>
          <a:xfrm>
            <a:off x="741830" y="6123161"/>
            <a:ext cx="6500444" cy="646331"/>
          </a:xfrm>
          <a:prstGeom prst="rect">
            <a:avLst/>
          </a:prstGeom>
          <a:noFill/>
        </p:spPr>
        <p:txBody>
          <a:bodyPr wrap="square" rtlCol="0">
            <a:spAutoFit/>
          </a:bodyPr>
          <a:lstStyle/>
          <a:p>
            <a:r>
              <a:rPr lang="en-US" i="1" dirty="0" smtClean="0"/>
              <a:t>-Learning Objective: Be able to solve for Q or concentrations of the products/reactants given a new electrical potential</a:t>
            </a:r>
            <a:endParaRPr lang="en-US" i="1" dirty="0"/>
          </a:p>
        </p:txBody>
      </p:sp>
    </p:spTree>
    <p:extLst>
      <p:ext uri="{BB962C8B-B14F-4D97-AF65-F5344CB8AC3E}">
        <p14:creationId xmlns:p14="http://schemas.microsoft.com/office/powerpoint/2010/main" val="299295949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Objectives for Today</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r>
              <a:rPr lang="en-US" dirty="0" smtClean="0"/>
              <a:t>Condense material into focused learning objectives</a:t>
            </a:r>
          </a:p>
          <a:p>
            <a:r>
              <a:rPr lang="en-US" dirty="0" smtClean="0"/>
              <a:t>Discuss question types for each topic</a:t>
            </a:r>
          </a:p>
          <a:p>
            <a:r>
              <a:rPr lang="en-US" dirty="0" smtClean="0"/>
              <a:t>I have divided this unit into 4 main ideas:</a:t>
            </a:r>
          </a:p>
          <a:p>
            <a:pPr marL="971550" lvl="1" indent="-514350">
              <a:buFont typeface="+mj-lt"/>
              <a:buAutoNum type="arabicPeriod"/>
            </a:pPr>
            <a:r>
              <a:rPr lang="en-US" dirty="0" smtClean="0"/>
              <a:t>Electrochemical Reactions</a:t>
            </a:r>
          </a:p>
          <a:p>
            <a:pPr marL="971550" lvl="1" indent="-514350">
              <a:buFont typeface="+mj-lt"/>
              <a:buAutoNum type="arabicPeriod"/>
            </a:pPr>
            <a:r>
              <a:rPr lang="en-US" dirty="0" smtClean="0"/>
              <a:t>Standard Electrochemical Cells</a:t>
            </a:r>
          </a:p>
          <a:p>
            <a:pPr marL="971550" lvl="1" indent="-514350">
              <a:buFont typeface="+mj-lt"/>
              <a:buAutoNum type="arabicPeriod"/>
            </a:pPr>
            <a:r>
              <a:rPr lang="en-US" dirty="0" smtClean="0"/>
              <a:t>Nonstandard Electrochemical Cells</a:t>
            </a:r>
          </a:p>
          <a:p>
            <a:pPr marL="971550" lvl="1" indent="-514350">
              <a:buFont typeface="+mj-lt"/>
              <a:buAutoNum type="arabicPeriod"/>
            </a:pPr>
            <a:r>
              <a:rPr lang="en-US" dirty="0" smtClean="0"/>
              <a:t>Real World Applications (Batteries)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0030006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Nonstandard Electrochemical Cells</a:t>
            </a:r>
            <a:endParaRPr lang="en-US" sz="3600" dirty="0"/>
          </a:p>
        </p:txBody>
      </p:sp>
      <p:sp>
        <p:nvSpPr>
          <p:cNvPr id="3" name="Content Placeholder 2"/>
          <p:cNvSpPr>
            <a:spLocks noGrp="1"/>
          </p:cNvSpPr>
          <p:nvPr>
            <p:ph idx="1"/>
          </p:nvPr>
        </p:nvSpPr>
        <p:spPr>
          <a:xfrm>
            <a:off x="457200" y="1600200"/>
            <a:ext cx="8229600" cy="1757281"/>
          </a:xfrm>
        </p:spPr>
        <p:txBody>
          <a:bodyPr>
            <a:normAutofit/>
          </a:bodyPr>
          <a:lstStyle/>
          <a:p>
            <a:r>
              <a:rPr lang="en-US" dirty="0" smtClean="0"/>
              <a:t>Understanding the Nernst Equation conceptually can help you reason with problems</a:t>
            </a:r>
          </a:p>
          <a:p>
            <a:endParaRPr lang="en-US" dirty="0" smtClean="0"/>
          </a:p>
          <a:p>
            <a:pPr lvl="1"/>
            <a:endParaRPr lang="en-US" dirty="0" smtClean="0"/>
          </a:p>
          <a:p>
            <a:pPr marL="0" indent="0">
              <a:buNone/>
            </a:pPr>
            <a:endParaRPr lang="en-US" dirty="0" smtClean="0"/>
          </a:p>
        </p:txBody>
      </p:sp>
      <p:sp>
        <p:nvSpPr>
          <p:cNvPr id="6" name="TextBox 5"/>
          <p:cNvSpPr txBox="1"/>
          <p:nvPr/>
        </p:nvSpPr>
        <p:spPr>
          <a:xfrm>
            <a:off x="741829" y="3841083"/>
            <a:ext cx="6828423" cy="2031325"/>
          </a:xfrm>
          <a:prstGeom prst="rect">
            <a:avLst/>
          </a:prstGeom>
          <a:noFill/>
        </p:spPr>
        <p:txBody>
          <a:bodyPr wrap="square" rtlCol="0">
            <a:spAutoFit/>
          </a:bodyPr>
          <a:lstStyle/>
          <a:p>
            <a:pPr marL="285750" indent="-285750">
              <a:buFont typeface="Arial"/>
              <a:buChar char="•"/>
            </a:pPr>
            <a:r>
              <a:rPr lang="en-US" dirty="0" smtClean="0"/>
              <a:t>Think about what happens to electrical potential as you change Q:</a:t>
            </a:r>
          </a:p>
          <a:p>
            <a:pPr marL="742950" lvl="1" indent="-285750">
              <a:buFont typeface="Arial"/>
              <a:buChar char="•"/>
            </a:pPr>
            <a:r>
              <a:rPr lang="en-US" dirty="0" smtClean="0"/>
              <a:t>At standard conditions, Q = 1</a:t>
            </a:r>
          </a:p>
          <a:p>
            <a:pPr marL="742950" lvl="1" indent="-285750">
              <a:buFont typeface="Arial"/>
              <a:buChar char="•"/>
            </a:pPr>
            <a:r>
              <a:rPr lang="en-US" dirty="0" smtClean="0"/>
              <a:t>If you make Q &gt; 1, your log (Q) term will be positive– this makes your cell potential lower</a:t>
            </a:r>
          </a:p>
          <a:p>
            <a:pPr marL="742950" lvl="1" indent="-285750">
              <a:buFont typeface="Arial"/>
              <a:buChar char="•"/>
            </a:pPr>
            <a:r>
              <a:rPr lang="en-US" dirty="0" smtClean="0"/>
              <a:t>If you make Q &lt; 1, your log(Q) term will be negative – this makes your cell potential greater</a:t>
            </a:r>
            <a:endParaRPr lang="en-US" dirty="0"/>
          </a:p>
        </p:txBody>
      </p:sp>
      <p:sp>
        <p:nvSpPr>
          <p:cNvPr id="7" name="TextBox 6"/>
          <p:cNvSpPr txBox="1"/>
          <p:nvPr/>
        </p:nvSpPr>
        <p:spPr>
          <a:xfrm>
            <a:off x="741830" y="6042698"/>
            <a:ext cx="6500444" cy="646331"/>
          </a:xfrm>
          <a:prstGeom prst="rect">
            <a:avLst/>
          </a:prstGeom>
          <a:noFill/>
        </p:spPr>
        <p:txBody>
          <a:bodyPr wrap="square" rtlCol="0">
            <a:spAutoFit/>
          </a:bodyPr>
          <a:lstStyle/>
          <a:p>
            <a:r>
              <a:rPr lang="en-US" i="1" dirty="0" smtClean="0"/>
              <a:t>-Learning Objective: Be able to answer conceptual questions about variables in the Nernst Equation</a:t>
            </a:r>
            <a:endParaRPr lang="en-US" i="1" dirty="0"/>
          </a:p>
        </p:txBody>
      </p:sp>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3786665" y="2776671"/>
            <a:ext cx="3683000" cy="888630"/>
          </a:xfrm>
          <a:prstGeom prst="rect">
            <a:avLst/>
          </a:prstGeom>
        </p:spPr>
      </p:pic>
    </p:spTree>
    <p:extLst>
      <p:ext uri="{BB962C8B-B14F-4D97-AF65-F5344CB8AC3E}">
        <p14:creationId xmlns:p14="http://schemas.microsoft.com/office/powerpoint/2010/main" val="3218163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Nonstandard Electrochemical Cells</a:t>
            </a:r>
            <a:endParaRPr lang="en-US" sz="3600" dirty="0"/>
          </a:p>
        </p:txBody>
      </p:sp>
      <p:sp>
        <p:nvSpPr>
          <p:cNvPr id="3" name="Content Placeholder 2"/>
          <p:cNvSpPr>
            <a:spLocks noGrp="1"/>
          </p:cNvSpPr>
          <p:nvPr>
            <p:ph idx="1"/>
          </p:nvPr>
        </p:nvSpPr>
        <p:spPr>
          <a:xfrm>
            <a:off x="457200" y="1600200"/>
            <a:ext cx="8229600" cy="1757281"/>
          </a:xfrm>
        </p:spPr>
        <p:txBody>
          <a:bodyPr>
            <a:normAutofit fontScale="92500" lnSpcReduction="10000"/>
          </a:bodyPr>
          <a:lstStyle/>
          <a:p>
            <a:r>
              <a:rPr lang="en-US" dirty="0" smtClean="0"/>
              <a:t>If you </a:t>
            </a:r>
            <a:r>
              <a:rPr lang="en-US" dirty="0"/>
              <a:t>set </a:t>
            </a:r>
            <a:r>
              <a:rPr lang="en-US" dirty="0" err="1"/>
              <a:t>ε</a:t>
            </a:r>
            <a:r>
              <a:rPr lang="en-US" dirty="0" smtClean="0"/>
              <a:t>° = 0, you have a dead battery. This means your reaction has reached equilibrium. You may rearrange your Nernst equation to solve for K. </a:t>
            </a:r>
          </a:p>
          <a:p>
            <a:endParaRPr lang="en-US" dirty="0" smtClean="0"/>
          </a:p>
          <a:p>
            <a:pPr lvl="1"/>
            <a:endParaRPr lang="en-US" dirty="0" smtClean="0"/>
          </a:p>
          <a:p>
            <a:pPr marL="0" indent="0">
              <a:buNone/>
            </a:pPr>
            <a:endParaRPr lang="en-US" dirty="0" smtClean="0"/>
          </a:p>
        </p:txBody>
      </p:sp>
      <p:sp>
        <p:nvSpPr>
          <p:cNvPr id="7" name="TextBox 6"/>
          <p:cNvSpPr txBox="1"/>
          <p:nvPr/>
        </p:nvSpPr>
        <p:spPr>
          <a:xfrm>
            <a:off x="741830" y="6042698"/>
            <a:ext cx="6500444" cy="646331"/>
          </a:xfrm>
          <a:prstGeom prst="rect">
            <a:avLst/>
          </a:prstGeom>
          <a:noFill/>
        </p:spPr>
        <p:txBody>
          <a:bodyPr wrap="square" rtlCol="0">
            <a:spAutoFit/>
          </a:bodyPr>
          <a:lstStyle/>
          <a:p>
            <a:r>
              <a:rPr lang="en-US" i="1" dirty="0" smtClean="0"/>
              <a:t>-Learning Objective: Be able to use the Nernst equation to solve for K at equilibrium</a:t>
            </a:r>
            <a:endParaRPr lang="en-US" i="1" dirty="0"/>
          </a:p>
        </p:txBody>
      </p:sp>
      <p:pic>
        <p:nvPicPr>
          <p:cNvPr id="8" name="Picture 7"/>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491606" y="3396768"/>
            <a:ext cx="3683000" cy="888630"/>
          </a:xfrm>
          <a:prstGeom prst="rect">
            <a:avLst/>
          </a:prstGeom>
        </p:spPr>
      </p:pic>
      <p:cxnSp>
        <p:nvCxnSpPr>
          <p:cNvPr id="5" name="Straight Connector 4"/>
          <p:cNvCxnSpPr/>
          <p:nvPr/>
        </p:nvCxnSpPr>
        <p:spPr>
          <a:xfrm flipV="1">
            <a:off x="2615266" y="3558678"/>
            <a:ext cx="477789" cy="59101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491606" y="4285398"/>
            <a:ext cx="779551" cy="369332"/>
          </a:xfrm>
          <a:prstGeom prst="rect">
            <a:avLst/>
          </a:prstGeom>
          <a:noFill/>
        </p:spPr>
        <p:txBody>
          <a:bodyPr wrap="square" rtlCol="0">
            <a:spAutoFit/>
          </a:bodyPr>
          <a:lstStyle/>
          <a:p>
            <a:r>
              <a:rPr lang="en-US" dirty="0" smtClean="0"/>
              <a:t>= 0</a:t>
            </a:r>
            <a:endParaRPr lang="en-US" dirty="0"/>
          </a:p>
        </p:txBody>
      </p:sp>
      <p:sp>
        <p:nvSpPr>
          <p:cNvPr id="10" name="TextBox 9"/>
          <p:cNvSpPr txBox="1"/>
          <p:nvPr/>
        </p:nvSpPr>
        <p:spPr>
          <a:xfrm>
            <a:off x="5181757" y="4296854"/>
            <a:ext cx="779551" cy="369332"/>
          </a:xfrm>
          <a:prstGeom prst="rect">
            <a:avLst/>
          </a:prstGeom>
          <a:noFill/>
        </p:spPr>
        <p:txBody>
          <a:bodyPr wrap="square" rtlCol="0">
            <a:spAutoFit/>
          </a:bodyPr>
          <a:lstStyle/>
          <a:p>
            <a:r>
              <a:rPr lang="en-US" dirty="0" smtClean="0"/>
              <a:t>Q = </a:t>
            </a:r>
            <a:r>
              <a:rPr lang="en-US" dirty="0"/>
              <a:t>K</a:t>
            </a:r>
          </a:p>
        </p:txBody>
      </p:sp>
      <p:cxnSp>
        <p:nvCxnSpPr>
          <p:cNvPr id="11" name="Straight Connector 10"/>
          <p:cNvCxnSpPr/>
          <p:nvPr/>
        </p:nvCxnSpPr>
        <p:spPr>
          <a:xfrm flipV="1">
            <a:off x="5483519" y="3558678"/>
            <a:ext cx="477789" cy="59101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1160954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Real World Applications Learning Objectives</a:t>
            </a:r>
            <a:endParaRPr lang="en-US" sz="3600" dirty="0"/>
          </a:p>
        </p:txBody>
      </p:sp>
      <p:sp>
        <p:nvSpPr>
          <p:cNvPr id="3" name="Content Placeholder 2"/>
          <p:cNvSpPr>
            <a:spLocks noGrp="1"/>
          </p:cNvSpPr>
          <p:nvPr>
            <p:ph idx="1"/>
          </p:nvPr>
        </p:nvSpPr>
        <p:spPr>
          <a:xfrm>
            <a:off x="457200" y="1600200"/>
            <a:ext cx="8229600" cy="2021352"/>
          </a:xfrm>
        </p:spPr>
        <p:txBody>
          <a:bodyPr>
            <a:normAutofit/>
          </a:bodyPr>
          <a:lstStyle/>
          <a:p>
            <a:r>
              <a:rPr lang="en-US" sz="1800" dirty="0"/>
              <a:t>Be able to solve for </a:t>
            </a:r>
            <a:r>
              <a:rPr lang="en-US" sz="1800" dirty="0" smtClean="0"/>
              <a:t>any variable in the metal plating equation</a:t>
            </a:r>
          </a:p>
          <a:p>
            <a:r>
              <a:rPr lang="en-US" sz="1800" dirty="0" smtClean="0"/>
              <a:t>Identify types of batteries</a:t>
            </a:r>
          </a:p>
          <a:p>
            <a:r>
              <a:rPr lang="en-US" sz="1800" dirty="0" smtClean="0"/>
              <a:t>Be able to contrast and identify primary and secondary cells</a:t>
            </a:r>
          </a:p>
          <a:p>
            <a:r>
              <a:rPr lang="en-US" sz="1800" dirty="0"/>
              <a:t>Show how to optimize a given </a:t>
            </a:r>
            <a:r>
              <a:rPr lang="en-US" sz="1800" dirty="0" smtClean="0"/>
              <a:t>battery</a:t>
            </a:r>
          </a:p>
          <a:p>
            <a:r>
              <a:rPr lang="en-US" sz="1800" dirty="0" smtClean="0"/>
              <a:t>Understand the properties of fuel cells (we will discuss tomorrow)</a:t>
            </a:r>
          </a:p>
          <a:p>
            <a:r>
              <a:rPr lang="en-US" sz="1800" dirty="0" smtClean="0"/>
              <a:t>Understand corrosion and how to prevent it (we will discuss tomorrow)</a:t>
            </a:r>
          </a:p>
          <a:p>
            <a:endParaRPr lang="en-US" sz="1800" dirty="0"/>
          </a:p>
          <a:p>
            <a:endParaRPr lang="en-US" sz="1800" dirty="0"/>
          </a:p>
          <a:p>
            <a:pPr marL="342900" lvl="1" indent="-342900">
              <a:buFont typeface="Arial"/>
              <a:buChar char="•"/>
            </a:pPr>
            <a:endParaRPr lang="en-US" sz="1800" dirty="0"/>
          </a:p>
          <a:p>
            <a:endParaRPr lang="en-US" sz="1800" dirty="0" smtClean="0"/>
          </a:p>
        </p:txBody>
      </p:sp>
    </p:spTree>
    <p:extLst>
      <p:ext uri="{BB962C8B-B14F-4D97-AF65-F5344CB8AC3E}">
        <p14:creationId xmlns:p14="http://schemas.microsoft.com/office/powerpoint/2010/main" val="272799126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Real World Applications: Metal Plating</a:t>
            </a:r>
            <a:endParaRPr lang="en-US" sz="3600" dirty="0"/>
          </a:p>
        </p:txBody>
      </p:sp>
      <p:sp>
        <p:nvSpPr>
          <p:cNvPr id="3" name="Content Placeholder 2"/>
          <p:cNvSpPr>
            <a:spLocks noGrp="1"/>
          </p:cNvSpPr>
          <p:nvPr>
            <p:ph idx="1"/>
          </p:nvPr>
        </p:nvSpPr>
        <p:spPr>
          <a:xfrm>
            <a:off x="457200" y="1600200"/>
            <a:ext cx="8229600" cy="1757281"/>
          </a:xfrm>
        </p:spPr>
        <p:txBody>
          <a:bodyPr>
            <a:normAutofit fontScale="70000" lnSpcReduction="20000"/>
          </a:bodyPr>
          <a:lstStyle/>
          <a:p>
            <a:r>
              <a:rPr lang="en-US" dirty="0" smtClean="0"/>
              <a:t>A common use of electrochemistry in industrial manufacturing is metal plating. This involves running a reduction reaction to form a metal from its ions in solution. These experiments are run at a consistent current and the amount of metal plated is given by the equation:</a:t>
            </a:r>
          </a:p>
          <a:p>
            <a:endParaRPr lang="en-US" dirty="0" smtClean="0"/>
          </a:p>
          <a:p>
            <a:pPr lvl="1"/>
            <a:endParaRPr lang="en-US" dirty="0" smtClean="0"/>
          </a:p>
          <a:p>
            <a:pPr marL="0" indent="0">
              <a:buNone/>
            </a:pPr>
            <a:endParaRPr lang="en-US" dirty="0" smtClean="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3652007" y="3124570"/>
            <a:ext cx="1839986" cy="888630"/>
          </a:xfrm>
          <a:prstGeom prst="rect">
            <a:avLst/>
          </a:prstGeom>
        </p:spPr>
      </p:pic>
      <p:sp>
        <p:nvSpPr>
          <p:cNvPr id="7" name="TextBox 6"/>
          <p:cNvSpPr txBox="1"/>
          <p:nvPr/>
        </p:nvSpPr>
        <p:spPr>
          <a:xfrm>
            <a:off x="741830" y="5564854"/>
            <a:ext cx="6500444" cy="369332"/>
          </a:xfrm>
          <a:prstGeom prst="rect">
            <a:avLst/>
          </a:prstGeom>
          <a:noFill/>
        </p:spPr>
        <p:txBody>
          <a:bodyPr wrap="square" rtlCol="0">
            <a:spAutoFit/>
          </a:bodyPr>
          <a:lstStyle/>
          <a:p>
            <a:r>
              <a:rPr lang="en-US" i="1" dirty="0" smtClean="0"/>
              <a:t>-Learning Objective: Be able to solve for </a:t>
            </a:r>
            <a:r>
              <a:rPr lang="en-US" b="1" i="1" dirty="0" smtClean="0"/>
              <a:t>any</a:t>
            </a:r>
            <a:r>
              <a:rPr lang="en-US" i="1" dirty="0" smtClean="0"/>
              <a:t> variable in the equation</a:t>
            </a:r>
            <a:endParaRPr lang="en-US" i="1" dirty="0"/>
          </a:p>
        </p:txBody>
      </p:sp>
      <p:sp>
        <p:nvSpPr>
          <p:cNvPr id="9" name="Content Placeholder 2"/>
          <p:cNvSpPr txBox="1">
            <a:spLocks/>
          </p:cNvSpPr>
          <p:nvPr/>
        </p:nvSpPr>
        <p:spPr>
          <a:xfrm>
            <a:off x="457200" y="4244477"/>
            <a:ext cx="8229600" cy="1062103"/>
          </a:xfrm>
          <a:prstGeom prst="rect">
            <a:avLst/>
          </a:prstGeom>
        </p:spPr>
        <p:txBody>
          <a:bodyPr vert="horz" lIns="91440" tIns="45720" rIns="91440" bIns="45720" rtlCol="0">
            <a:normAutofit fontScale="925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300" dirty="0" smtClean="0"/>
              <a:t>Note: a common mistake students make is with units. In this </a:t>
            </a:r>
            <a:r>
              <a:rPr lang="en-US" sz="2300" dirty="0" err="1" smtClean="0"/>
              <a:t>equatio</a:t>
            </a:r>
            <a:r>
              <a:rPr lang="en-US" sz="2300" dirty="0" smtClean="0"/>
              <a:t>, </a:t>
            </a:r>
            <a:r>
              <a:rPr lang="en-US" sz="2300" i="1" dirty="0" smtClean="0"/>
              <a:t>t</a:t>
            </a:r>
            <a:r>
              <a:rPr lang="en-US" sz="2300" dirty="0" smtClean="0"/>
              <a:t> is in seconds, current is in charge per seconds, and </a:t>
            </a:r>
            <a:r>
              <a:rPr lang="en-US" sz="2300" i="1" dirty="0" smtClean="0"/>
              <a:t>n</a:t>
            </a:r>
            <a:r>
              <a:rPr lang="en-US" sz="2300" dirty="0" smtClean="0"/>
              <a:t> is in moles of electrons per mole metal product</a:t>
            </a:r>
            <a:endParaRPr lang="en-US" dirty="0" smtClean="0"/>
          </a:p>
          <a:p>
            <a:pPr lvl="1"/>
            <a:endParaRPr lang="en-US" dirty="0" smtClean="0"/>
          </a:p>
          <a:p>
            <a:pPr marL="0" indent="0">
              <a:buFont typeface="Arial"/>
              <a:buNone/>
            </a:pPr>
            <a:endParaRPr lang="en-US" dirty="0" smtClean="0"/>
          </a:p>
        </p:txBody>
      </p:sp>
    </p:spTree>
    <p:extLst>
      <p:ext uri="{BB962C8B-B14F-4D97-AF65-F5344CB8AC3E}">
        <p14:creationId xmlns:p14="http://schemas.microsoft.com/office/powerpoint/2010/main" val="1464314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Real World Applications: Batteries</a:t>
            </a:r>
            <a:endParaRPr lang="en-US" sz="3600" dirty="0"/>
          </a:p>
        </p:txBody>
      </p:sp>
      <p:sp>
        <p:nvSpPr>
          <p:cNvPr id="3" name="Content Placeholder 2"/>
          <p:cNvSpPr>
            <a:spLocks noGrp="1"/>
          </p:cNvSpPr>
          <p:nvPr>
            <p:ph idx="1"/>
          </p:nvPr>
        </p:nvSpPr>
        <p:spPr>
          <a:xfrm>
            <a:off x="457200" y="1600199"/>
            <a:ext cx="8229600" cy="4926139"/>
          </a:xfrm>
        </p:spPr>
        <p:txBody>
          <a:bodyPr>
            <a:normAutofit fontScale="85000" lnSpcReduction="20000"/>
          </a:bodyPr>
          <a:lstStyle/>
          <a:p>
            <a:r>
              <a:rPr lang="en-US" b="1" dirty="0" smtClean="0">
                <a:solidFill>
                  <a:srgbClr val="000000"/>
                </a:solidFill>
              </a:rPr>
              <a:t>Primary cell batteries</a:t>
            </a:r>
            <a:r>
              <a:rPr lang="en-US" dirty="0" smtClean="0"/>
              <a:t>: </a:t>
            </a:r>
            <a:r>
              <a:rPr lang="en-US" b="1" dirty="0" smtClean="0">
                <a:solidFill>
                  <a:schemeClr val="accent6"/>
                </a:solidFill>
              </a:rPr>
              <a:t>non-</a:t>
            </a:r>
            <a:r>
              <a:rPr lang="en-US" b="1" dirty="0" err="1" smtClean="0">
                <a:solidFill>
                  <a:schemeClr val="accent6"/>
                </a:solidFill>
              </a:rPr>
              <a:t>rechargable</a:t>
            </a:r>
            <a:r>
              <a:rPr lang="en-US" dirty="0" smtClean="0"/>
              <a:t>, one-time use batteries</a:t>
            </a:r>
          </a:p>
          <a:p>
            <a:r>
              <a:rPr lang="en-US" b="1" dirty="0" smtClean="0"/>
              <a:t>Secondary cell batteries</a:t>
            </a:r>
            <a:r>
              <a:rPr lang="en-US" dirty="0" smtClean="0"/>
              <a:t>: </a:t>
            </a:r>
            <a:r>
              <a:rPr lang="en-US" b="1" dirty="0" err="1" smtClean="0">
                <a:solidFill>
                  <a:srgbClr val="F79646"/>
                </a:solidFill>
              </a:rPr>
              <a:t>rechargable</a:t>
            </a:r>
            <a:r>
              <a:rPr lang="en-US" dirty="0" smtClean="0"/>
              <a:t>; as you use them, they are </a:t>
            </a:r>
            <a:r>
              <a:rPr lang="en-US" dirty="0" smtClean="0">
                <a:solidFill>
                  <a:srgbClr val="F79646"/>
                </a:solidFill>
              </a:rPr>
              <a:t>voltaic</a:t>
            </a:r>
            <a:r>
              <a:rPr lang="en-US" dirty="0" smtClean="0"/>
              <a:t> (spontaneously provide current); they are </a:t>
            </a:r>
            <a:r>
              <a:rPr lang="en-US" dirty="0" smtClean="0">
                <a:solidFill>
                  <a:srgbClr val="F79646"/>
                </a:solidFill>
              </a:rPr>
              <a:t>electrolytic</a:t>
            </a:r>
            <a:r>
              <a:rPr lang="en-US" dirty="0" smtClean="0"/>
              <a:t> when you recharge them (an input of current is required to run the electrochemical reaction that restores the original reactants). </a:t>
            </a:r>
          </a:p>
          <a:p>
            <a:pPr lvl="1"/>
            <a:r>
              <a:rPr lang="en-US" i="1" dirty="0" smtClean="0"/>
              <a:t>Learning Objective: be able to contrast primary and secondary cells</a:t>
            </a:r>
          </a:p>
          <a:p>
            <a:r>
              <a:rPr lang="en-US" dirty="0" smtClean="0"/>
              <a:t>Optimizing batteries is simple, logical:</a:t>
            </a:r>
          </a:p>
          <a:p>
            <a:pPr lvl="1"/>
            <a:r>
              <a:rPr lang="en-US" dirty="0" smtClean="0"/>
              <a:t>You want to maintain potential when not in use </a:t>
            </a:r>
          </a:p>
          <a:p>
            <a:pPr lvl="2"/>
            <a:r>
              <a:rPr lang="en-US" dirty="0" smtClean="0"/>
              <a:t>If possible, you want to store potential for as long as possible</a:t>
            </a:r>
          </a:p>
          <a:p>
            <a:pPr lvl="1"/>
            <a:r>
              <a:rPr lang="en-US" dirty="0" smtClean="0"/>
              <a:t>You want to use safe materials for the environment</a:t>
            </a:r>
          </a:p>
          <a:p>
            <a:pPr lvl="1"/>
            <a:endParaRPr lang="en-US" dirty="0" smtClean="0"/>
          </a:p>
          <a:p>
            <a:endParaRPr lang="en-US" dirty="0" smtClean="0"/>
          </a:p>
          <a:p>
            <a:endParaRPr lang="en-US" dirty="0" smtClean="0"/>
          </a:p>
          <a:p>
            <a:pPr lvl="1"/>
            <a:endParaRPr lang="en-US" dirty="0" smtClean="0"/>
          </a:p>
          <a:p>
            <a:pPr marL="0" indent="0">
              <a:buNone/>
            </a:pPr>
            <a:endParaRPr lang="en-US" dirty="0" smtClean="0"/>
          </a:p>
        </p:txBody>
      </p:sp>
    </p:spTree>
    <p:extLst>
      <p:ext uri="{BB962C8B-B14F-4D97-AF65-F5344CB8AC3E}">
        <p14:creationId xmlns:p14="http://schemas.microsoft.com/office/powerpoint/2010/main" val="248478475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Real World Applications: Battery Examples</a:t>
            </a:r>
            <a:endParaRPr lang="en-US" sz="3600" dirty="0"/>
          </a:p>
        </p:txBody>
      </p:sp>
      <p:sp>
        <p:nvSpPr>
          <p:cNvPr id="3" name="Content Placeholder 2"/>
          <p:cNvSpPr>
            <a:spLocks noGrp="1"/>
          </p:cNvSpPr>
          <p:nvPr>
            <p:ph idx="1"/>
          </p:nvPr>
        </p:nvSpPr>
        <p:spPr>
          <a:xfrm>
            <a:off x="457200" y="1600199"/>
            <a:ext cx="8229600" cy="4926139"/>
          </a:xfrm>
        </p:spPr>
        <p:txBody>
          <a:bodyPr>
            <a:normAutofit fontScale="92500" lnSpcReduction="20000"/>
          </a:bodyPr>
          <a:lstStyle/>
          <a:p>
            <a:r>
              <a:rPr lang="en-US" b="1" dirty="0" smtClean="0">
                <a:solidFill>
                  <a:srgbClr val="000000"/>
                </a:solidFill>
              </a:rPr>
              <a:t>Primary cell batteries</a:t>
            </a:r>
            <a:r>
              <a:rPr lang="en-US" dirty="0" smtClean="0"/>
              <a:t>: </a:t>
            </a:r>
            <a:r>
              <a:rPr lang="en-US" b="1" dirty="0" smtClean="0">
                <a:solidFill>
                  <a:schemeClr val="accent6"/>
                </a:solidFill>
              </a:rPr>
              <a:t>non-</a:t>
            </a:r>
            <a:r>
              <a:rPr lang="en-US" b="1" dirty="0" err="1" smtClean="0">
                <a:solidFill>
                  <a:schemeClr val="accent6"/>
                </a:solidFill>
              </a:rPr>
              <a:t>rechargable</a:t>
            </a:r>
            <a:endParaRPr lang="en-US" dirty="0" smtClean="0"/>
          </a:p>
          <a:p>
            <a:pPr lvl="1"/>
            <a:r>
              <a:rPr lang="en-US" dirty="0" smtClean="0"/>
              <a:t>The batteries you are used to growing up.</a:t>
            </a:r>
          </a:p>
          <a:p>
            <a:pPr lvl="1"/>
            <a:r>
              <a:rPr lang="en-US" dirty="0" smtClean="0"/>
              <a:t>Dry-cell, alkaline cell, Lithium cells</a:t>
            </a:r>
          </a:p>
          <a:p>
            <a:pPr lvl="1"/>
            <a:r>
              <a:rPr lang="en-US" dirty="0" smtClean="0"/>
              <a:t>AA, AAA, D-batteries; what you buy at CVS</a:t>
            </a:r>
          </a:p>
          <a:p>
            <a:r>
              <a:rPr lang="en-US" b="1" dirty="0" smtClean="0"/>
              <a:t>Secondary cell batteries</a:t>
            </a:r>
            <a:r>
              <a:rPr lang="en-US" dirty="0" smtClean="0"/>
              <a:t>: </a:t>
            </a:r>
            <a:r>
              <a:rPr lang="en-US" b="1" dirty="0" err="1" smtClean="0">
                <a:solidFill>
                  <a:srgbClr val="F79646"/>
                </a:solidFill>
              </a:rPr>
              <a:t>rechargable</a:t>
            </a:r>
            <a:endParaRPr lang="en-US" b="1" i="1" dirty="0">
              <a:solidFill>
                <a:srgbClr val="F79646"/>
              </a:solidFill>
            </a:endParaRPr>
          </a:p>
          <a:p>
            <a:pPr lvl="1"/>
            <a:r>
              <a:rPr lang="en-US" dirty="0" smtClean="0"/>
              <a:t>Phone batteries, lithium ion batteries</a:t>
            </a:r>
          </a:p>
          <a:p>
            <a:pPr lvl="1"/>
            <a:r>
              <a:rPr lang="en-US" dirty="0" smtClean="0"/>
              <a:t>A common, very important type of secondary cell is the Lead-Acid battery. These are the heavy, rechargeable </a:t>
            </a:r>
            <a:r>
              <a:rPr lang="en-US" b="1" dirty="0" smtClean="0"/>
              <a:t>car batteries</a:t>
            </a:r>
            <a:r>
              <a:rPr lang="en-US" dirty="0" smtClean="0"/>
              <a:t>, and have been around for quite a while.</a:t>
            </a:r>
          </a:p>
          <a:p>
            <a:pPr marL="457200" lvl="1" indent="0">
              <a:buNone/>
            </a:pPr>
            <a:endParaRPr lang="en-US" i="1" dirty="0" smtClean="0"/>
          </a:p>
          <a:p>
            <a:pPr lvl="1"/>
            <a:r>
              <a:rPr lang="en-US" i="1" dirty="0" smtClean="0"/>
              <a:t>Learning Objective: identify common types of batteries</a:t>
            </a:r>
          </a:p>
          <a:p>
            <a:pPr marL="457200" lvl="1" indent="0">
              <a:buNone/>
            </a:pPr>
            <a:endParaRPr lang="en-US" dirty="0" smtClean="0"/>
          </a:p>
          <a:p>
            <a:endParaRPr lang="en-US" dirty="0" smtClean="0"/>
          </a:p>
          <a:p>
            <a:endParaRPr lang="en-US" dirty="0" smtClean="0"/>
          </a:p>
          <a:p>
            <a:pPr lvl="1"/>
            <a:endParaRPr lang="en-US" dirty="0" smtClean="0"/>
          </a:p>
          <a:p>
            <a:pPr marL="0" indent="0">
              <a:buNone/>
            </a:pPr>
            <a:endParaRPr lang="en-US" dirty="0" smtClean="0"/>
          </a:p>
        </p:txBody>
      </p:sp>
    </p:spTree>
    <p:extLst>
      <p:ext uri="{BB962C8B-B14F-4D97-AF65-F5344CB8AC3E}">
        <p14:creationId xmlns:p14="http://schemas.microsoft.com/office/powerpoint/2010/main" val="50943191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64455"/>
            <a:ext cx="8229600" cy="1143000"/>
          </a:xfrm>
        </p:spPr>
        <p:txBody>
          <a:bodyPr>
            <a:normAutofit/>
          </a:bodyPr>
          <a:lstStyle/>
          <a:p>
            <a:r>
              <a:rPr lang="en-US" sz="3600" dirty="0" smtClean="0"/>
              <a:t>Extra Slides, Questions</a:t>
            </a:r>
            <a:endParaRPr lang="en-US" sz="3600" dirty="0"/>
          </a:p>
        </p:txBody>
      </p:sp>
    </p:spTree>
    <p:extLst>
      <p:ext uri="{BB962C8B-B14F-4D97-AF65-F5344CB8AC3E}">
        <p14:creationId xmlns:p14="http://schemas.microsoft.com/office/powerpoint/2010/main" val="103046671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Electrical Potential Question</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0" indent="0">
              <a:buNone/>
            </a:pPr>
            <a:endParaRPr lang="en-US" dirty="0" smtClean="0"/>
          </a:p>
          <a:p>
            <a:pPr lvl="1"/>
            <a:endParaRPr lang="en-US" dirty="0" smtClean="0"/>
          </a:p>
          <a:p>
            <a:pPr marL="0" indent="0">
              <a:buNone/>
            </a:pPr>
            <a:endParaRPr lang="en-US" dirty="0" smtClean="0"/>
          </a:p>
        </p:txBody>
      </p:sp>
      <p:sp>
        <p:nvSpPr>
          <p:cNvPr id="5" name="TextBox 4"/>
          <p:cNvSpPr txBox="1"/>
          <p:nvPr/>
        </p:nvSpPr>
        <p:spPr>
          <a:xfrm>
            <a:off x="457200" y="1600200"/>
            <a:ext cx="8229600" cy="2031325"/>
          </a:xfrm>
          <a:prstGeom prst="rect">
            <a:avLst/>
          </a:prstGeom>
          <a:noFill/>
        </p:spPr>
        <p:txBody>
          <a:bodyPr wrap="square" rtlCol="0">
            <a:spAutoFit/>
          </a:bodyPr>
          <a:lstStyle/>
          <a:p>
            <a:r>
              <a:rPr lang="en-US" dirty="0" smtClean="0"/>
              <a:t>Which species will reduce Cu</a:t>
            </a:r>
            <a:r>
              <a:rPr lang="en-US" baseline="30000" dirty="0" smtClean="0"/>
              <a:t>2+</a:t>
            </a:r>
            <a:r>
              <a:rPr lang="en-US" dirty="0" smtClean="0"/>
              <a:t> but not Pb</a:t>
            </a:r>
            <a:r>
              <a:rPr lang="en-US" baseline="30000" dirty="0" smtClean="0"/>
              <a:t>2+</a:t>
            </a:r>
            <a:r>
              <a:rPr lang="en-US" dirty="0" smtClean="0"/>
              <a:t>?</a:t>
            </a:r>
          </a:p>
          <a:p>
            <a:pPr marL="342900" indent="-342900">
              <a:buFont typeface="+mj-lt"/>
              <a:buAutoNum type="alphaLcPeriod"/>
            </a:pPr>
            <a:r>
              <a:rPr lang="en-US" dirty="0" smtClean="0"/>
              <a:t>Fe</a:t>
            </a:r>
            <a:r>
              <a:rPr lang="en-US" baseline="30000" dirty="0" smtClean="0"/>
              <a:t>2+</a:t>
            </a:r>
            <a:endParaRPr lang="en-US" dirty="0" smtClean="0"/>
          </a:p>
          <a:p>
            <a:pPr marL="342900" indent="-342900">
              <a:buFont typeface="+mj-lt"/>
              <a:buAutoNum type="alphaLcPeriod"/>
            </a:pPr>
            <a:r>
              <a:rPr lang="en-US" dirty="0" smtClean="0"/>
              <a:t>H</a:t>
            </a:r>
            <a:r>
              <a:rPr lang="en-US" baseline="-25000" dirty="0" smtClean="0"/>
              <a:t>2</a:t>
            </a:r>
            <a:endParaRPr lang="en-US" dirty="0" smtClean="0"/>
          </a:p>
          <a:p>
            <a:pPr marL="342900" indent="-342900">
              <a:buFont typeface="+mj-lt"/>
              <a:buAutoNum type="alphaLcPeriod"/>
            </a:pPr>
            <a:r>
              <a:rPr lang="en-US" dirty="0" smtClean="0"/>
              <a:t>Zn</a:t>
            </a:r>
          </a:p>
          <a:p>
            <a:pPr marL="342900" indent="-342900">
              <a:buFont typeface="+mj-lt"/>
              <a:buAutoNum type="alphaLcPeriod"/>
            </a:pPr>
            <a:r>
              <a:rPr lang="en-US" dirty="0" smtClean="0"/>
              <a:t>Fe</a:t>
            </a:r>
            <a:r>
              <a:rPr lang="en-US" baseline="30000" dirty="0" smtClean="0"/>
              <a:t>3+</a:t>
            </a:r>
            <a:endParaRPr lang="en-US" dirty="0" smtClean="0"/>
          </a:p>
          <a:p>
            <a:endParaRPr lang="en-US" dirty="0"/>
          </a:p>
          <a:p>
            <a:endParaRPr lang="en-US" dirty="0"/>
          </a:p>
        </p:txBody>
      </p:sp>
      <p:pic>
        <p:nvPicPr>
          <p:cNvPr id="4" name="Picture 3" descr="Screen Shot 2016-03-29 at 3.06.25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5180705" y="1985564"/>
            <a:ext cx="3506095" cy="3291922"/>
          </a:xfrm>
          <a:prstGeom prst="rect">
            <a:avLst/>
          </a:prstGeom>
        </p:spPr>
      </p:pic>
      <p:sp>
        <p:nvSpPr>
          <p:cNvPr id="6" name="TextBox 5"/>
          <p:cNvSpPr txBox="1"/>
          <p:nvPr/>
        </p:nvSpPr>
        <p:spPr>
          <a:xfrm>
            <a:off x="457200" y="3520953"/>
            <a:ext cx="4547010" cy="3046988"/>
          </a:xfrm>
          <a:prstGeom prst="rect">
            <a:avLst/>
          </a:prstGeom>
          <a:noFill/>
        </p:spPr>
        <p:txBody>
          <a:bodyPr wrap="square" rtlCol="0">
            <a:spAutoFit/>
          </a:bodyPr>
          <a:lstStyle/>
          <a:p>
            <a:pPr marL="285750" indent="-285750">
              <a:buFont typeface="Arial"/>
              <a:buChar char="•"/>
            </a:pPr>
            <a:r>
              <a:rPr lang="en-US" sz="1600" dirty="0" smtClean="0"/>
              <a:t>Your first thought she be about spontaneity. The framing of this question implies that the reaction will occur without an external power supply.</a:t>
            </a:r>
          </a:p>
          <a:p>
            <a:pPr marL="285750" indent="-285750">
              <a:buFont typeface="Arial"/>
              <a:buChar char="•"/>
            </a:pPr>
            <a:r>
              <a:rPr lang="en-US" sz="1600" dirty="0" smtClean="0"/>
              <a:t>You should look for the species where </a:t>
            </a:r>
            <a:r>
              <a:rPr lang="en-US" sz="1600" dirty="0" err="1" smtClean="0"/>
              <a:t>E</a:t>
            </a:r>
            <a:r>
              <a:rPr lang="en-US" sz="1600" baseline="-25000" dirty="0" err="1" smtClean="0"/>
              <a:t>reduction</a:t>
            </a:r>
            <a:r>
              <a:rPr lang="en-US" sz="1600" dirty="0"/>
              <a:t> </a:t>
            </a:r>
            <a:r>
              <a:rPr lang="en-US" sz="1600" dirty="0" smtClean="0"/>
              <a:t>+ </a:t>
            </a:r>
            <a:r>
              <a:rPr lang="en-US" sz="1600" dirty="0" err="1" smtClean="0"/>
              <a:t>E</a:t>
            </a:r>
            <a:r>
              <a:rPr lang="en-US" sz="1600" baseline="-25000" dirty="0" err="1" smtClean="0"/>
              <a:t>oxidation</a:t>
            </a:r>
            <a:r>
              <a:rPr lang="en-US" sz="1600" dirty="0" smtClean="0"/>
              <a:t> is positive for a reaction with the copper (II) ions but not with the lead (II) ions. </a:t>
            </a:r>
          </a:p>
          <a:p>
            <a:pPr marL="285750" indent="-285750">
              <a:buFont typeface="Arial"/>
              <a:buChar char="•"/>
            </a:pPr>
            <a:r>
              <a:rPr lang="en-US" sz="1600" dirty="0" smtClean="0"/>
              <a:t>Because you are looking for a reducing agent, you are looking for the reverse reaction that is on the chart (this rules out </a:t>
            </a:r>
            <a:r>
              <a:rPr lang="en-US" sz="1600" dirty="0"/>
              <a:t>Fe</a:t>
            </a:r>
            <a:r>
              <a:rPr lang="en-US" sz="1600" baseline="30000" dirty="0"/>
              <a:t>3</a:t>
            </a:r>
            <a:r>
              <a:rPr lang="en-US" sz="1600" baseline="30000" dirty="0" smtClean="0"/>
              <a:t>+</a:t>
            </a:r>
            <a:r>
              <a:rPr lang="en-US" sz="1600" dirty="0" smtClean="0"/>
              <a:t>)</a:t>
            </a:r>
          </a:p>
        </p:txBody>
      </p:sp>
    </p:spTree>
    <p:extLst>
      <p:ext uri="{BB962C8B-B14F-4D97-AF65-F5344CB8AC3E}">
        <p14:creationId xmlns:p14="http://schemas.microsoft.com/office/powerpoint/2010/main" val="41748615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Electrical Potential Question</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0" indent="0">
              <a:buNone/>
            </a:pPr>
            <a:endParaRPr lang="en-US" dirty="0" smtClean="0"/>
          </a:p>
          <a:p>
            <a:pPr lvl="1"/>
            <a:endParaRPr lang="en-US" dirty="0" smtClean="0"/>
          </a:p>
          <a:p>
            <a:pPr marL="0" indent="0">
              <a:buNone/>
            </a:pPr>
            <a:endParaRPr lang="en-US" dirty="0" smtClean="0"/>
          </a:p>
        </p:txBody>
      </p:sp>
      <p:sp>
        <p:nvSpPr>
          <p:cNvPr id="5" name="TextBox 4"/>
          <p:cNvSpPr txBox="1"/>
          <p:nvPr/>
        </p:nvSpPr>
        <p:spPr>
          <a:xfrm>
            <a:off x="457200" y="1600200"/>
            <a:ext cx="8229600" cy="2031325"/>
          </a:xfrm>
          <a:prstGeom prst="rect">
            <a:avLst/>
          </a:prstGeom>
          <a:noFill/>
        </p:spPr>
        <p:txBody>
          <a:bodyPr wrap="square" rtlCol="0">
            <a:spAutoFit/>
          </a:bodyPr>
          <a:lstStyle/>
          <a:p>
            <a:r>
              <a:rPr lang="en-US" dirty="0" smtClean="0"/>
              <a:t>Which species will reduce Cu</a:t>
            </a:r>
            <a:r>
              <a:rPr lang="en-US" baseline="30000" dirty="0" smtClean="0"/>
              <a:t>2+</a:t>
            </a:r>
            <a:r>
              <a:rPr lang="en-US" dirty="0" smtClean="0"/>
              <a:t> but not Pb</a:t>
            </a:r>
            <a:r>
              <a:rPr lang="en-US" baseline="30000" dirty="0" smtClean="0"/>
              <a:t>2+</a:t>
            </a:r>
            <a:r>
              <a:rPr lang="en-US" dirty="0" smtClean="0"/>
              <a:t>?</a:t>
            </a:r>
          </a:p>
          <a:p>
            <a:pPr marL="342900" indent="-342900">
              <a:buFont typeface="+mj-lt"/>
              <a:buAutoNum type="alphaLcPeriod"/>
            </a:pPr>
            <a:r>
              <a:rPr lang="en-US" dirty="0" smtClean="0"/>
              <a:t>Fe</a:t>
            </a:r>
            <a:r>
              <a:rPr lang="en-US" baseline="30000" dirty="0" smtClean="0"/>
              <a:t>2+</a:t>
            </a:r>
            <a:endParaRPr lang="en-US" dirty="0" smtClean="0"/>
          </a:p>
          <a:p>
            <a:pPr marL="342900" indent="-342900">
              <a:buFont typeface="+mj-lt"/>
              <a:buAutoNum type="alphaLcPeriod"/>
            </a:pPr>
            <a:r>
              <a:rPr lang="en-US" dirty="0" smtClean="0"/>
              <a:t>H</a:t>
            </a:r>
            <a:r>
              <a:rPr lang="en-US" baseline="-25000" dirty="0" smtClean="0"/>
              <a:t>2</a:t>
            </a:r>
            <a:endParaRPr lang="en-US" dirty="0" smtClean="0"/>
          </a:p>
          <a:p>
            <a:pPr marL="342900" indent="-342900">
              <a:buFont typeface="+mj-lt"/>
              <a:buAutoNum type="alphaLcPeriod"/>
            </a:pPr>
            <a:r>
              <a:rPr lang="en-US" dirty="0" smtClean="0"/>
              <a:t>Zn</a:t>
            </a:r>
          </a:p>
          <a:p>
            <a:pPr marL="342900" indent="-342900">
              <a:buFont typeface="+mj-lt"/>
              <a:buAutoNum type="alphaLcPeriod"/>
            </a:pPr>
            <a:r>
              <a:rPr lang="en-US" dirty="0" smtClean="0"/>
              <a:t>Fe</a:t>
            </a:r>
            <a:r>
              <a:rPr lang="en-US" baseline="30000" dirty="0" smtClean="0"/>
              <a:t>3+</a:t>
            </a:r>
            <a:endParaRPr lang="en-US" dirty="0" smtClean="0"/>
          </a:p>
          <a:p>
            <a:endParaRPr lang="en-US" dirty="0"/>
          </a:p>
          <a:p>
            <a:endParaRPr lang="en-US" dirty="0"/>
          </a:p>
        </p:txBody>
      </p:sp>
      <p:pic>
        <p:nvPicPr>
          <p:cNvPr id="4" name="Picture 3" descr="Screen Shot 2016-03-29 at 3.06.25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5180705" y="1985564"/>
            <a:ext cx="3506095" cy="3291922"/>
          </a:xfrm>
          <a:prstGeom prst="rect">
            <a:avLst/>
          </a:prstGeom>
        </p:spPr>
      </p:pic>
      <p:sp>
        <p:nvSpPr>
          <p:cNvPr id="6" name="TextBox 5"/>
          <p:cNvSpPr txBox="1"/>
          <p:nvPr/>
        </p:nvSpPr>
        <p:spPr>
          <a:xfrm>
            <a:off x="457200" y="3520953"/>
            <a:ext cx="4547010" cy="3539430"/>
          </a:xfrm>
          <a:prstGeom prst="rect">
            <a:avLst/>
          </a:prstGeom>
          <a:noFill/>
        </p:spPr>
        <p:txBody>
          <a:bodyPr wrap="square" rtlCol="0">
            <a:spAutoFit/>
          </a:bodyPr>
          <a:lstStyle/>
          <a:p>
            <a:pPr marL="285750" indent="-285750">
              <a:buFont typeface="Arial"/>
              <a:buChar char="•"/>
            </a:pPr>
            <a:r>
              <a:rPr lang="en-US" sz="1600" dirty="0" smtClean="0"/>
              <a:t>Your first thought she be about spontaneity. The framing of this question implies that the reaction will occur without an external power supply.</a:t>
            </a:r>
          </a:p>
          <a:p>
            <a:pPr marL="285750" indent="-285750">
              <a:buFont typeface="Arial"/>
              <a:buChar char="•"/>
            </a:pPr>
            <a:r>
              <a:rPr lang="en-US" sz="1600" dirty="0" smtClean="0"/>
              <a:t>You should look for the species where </a:t>
            </a:r>
            <a:r>
              <a:rPr lang="en-US" sz="1600" dirty="0" err="1" smtClean="0"/>
              <a:t>E</a:t>
            </a:r>
            <a:r>
              <a:rPr lang="en-US" sz="1600" baseline="-25000" dirty="0" err="1" smtClean="0"/>
              <a:t>reduction</a:t>
            </a:r>
            <a:r>
              <a:rPr lang="en-US" sz="1600" dirty="0"/>
              <a:t> </a:t>
            </a:r>
            <a:r>
              <a:rPr lang="en-US" sz="1600" dirty="0" smtClean="0"/>
              <a:t>+ </a:t>
            </a:r>
            <a:r>
              <a:rPr lang="en-US" sz="1600" dirty="0" err="1" smtClean="0"/>
              <a:t>E</a:t>
            </a:r>
            <a:r>
              <a:rPr lang="en-US" sz="1600" baseline="-25000" dirty="0" err="1" smtClean="0"/>
              <a:t>oxidation</a:t>
            </a:r>
            <a:r>
              <a:rPr lang="en-US" sz="1600" dirty="0" smtClean="0"/>
              <a:t> is positive for a reaction with the copper (II) ions but not with the lead (II) ions. </a:t>
            </a:r>
          </a:p>
          <a:p>
            <a:pPr marL="285750" indent="-285750">
              <a:buFont typeface="Arial"/>
              <a:buChar char="•"/>
            </a:pPr>
            <a:r>
              <a:rPr lang="en-US" sz="1600" dirty="0" smtClean="0"/>
              <a:t>Because you are looking for a reducing agent, you are looking for the reverse reaction that is on the chart (this rules out </a:t>
            </a:r>
            <a:r>
              <a:rPr lang="en-US" sz="1600" dirty="0"/>
              <a:t>Fe</a:t>
            </a:r>
            <a:r>
              <a:rPr lang="en-US" sz="1600" baseline="30000" dirty="0"/>
              <a:t>3</a:t>
            </a:r>
            <a:r>
              <a:rPr lang="en-US" sz="1600" baseline="30000" dirty="0" smtClean="0"/>
              <a:t>+</a:t>
            </a:r>
            <a:r>
              <a:rPr lang="en-US" sz="1600" dirty="0" smtClean="0"/>
              <a:t>)</a:t>
            </a:r>
          </a:p>
          <a:p>
            <a:pPr marL="285750" indent="-285750">
              <a:buFont typeface="Arial"/>
              <a:buChar char="•"/>
            </a:pPr>
            <a:r>
              <a:rPr lang="en-US" sz="1600" dirty="0" err="1" smtClean="0"/>
              <a:t>Ans</a:t>
            </a:r>
            <a:r>
              <a:rPr lang="en-US" sz="1600" dirty="0" smtClean="0"/>
              <a:t>: B</a:t>
            </a:r>
            <a:endParaRPr lang="en-US" sz="1600" dirty="0"/>
          </a:p>
          <a:p>
            <a:pPr marL="285750" indent="-285750">
              <a:buFont typeface="Arial"/>
              <a:buChar char="•"/>
            </a:pPr>
            <a:endParaRPr lang="en-US" sz="1600" dirty="0"/>
          </a:p>
        </p:txBody>
      </p:sp>
    </p:spTree>
    <p:extLst>
      <p:ext uri="{BB962C8B-B14F-4D97-AF65-F5344CB8AC3E}">
        <p14:creationId xmlns:p14="http://schemas.microsoft.com/office/powerpoint/2010/main" val="271552509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Homework Question</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0" indent="0">
              <a:buNone/>
            </a:pPr>
            <a:endParaRPr lang="en-US" dirty="0" smtClean="0"/>
          </a:p>
          <a:p>
            <a:pPr lvl="1"/>
            <a:endParaRPr lang="en-US" dirty="0" smtClean="0"/>
          </a:p>
          <a:p>
            <a:pPr marL="0" indent="0">
              <a:buNone/>
            </a:pPr>
            <a:endParaRPr lang="en-US" dirty="0" smtClean="0"/>
          </a:p>
        </p:txBody>
      </p:sp>
      <p:pic>
        <p:nvPicPr>
          <p:cNvPr id="4" name="Picture 3" descr="Screen Shot 2016-03-29 at 4.20.55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705100" y="1600200"/>
            <a:ext cx="3733800" cy="850900"/>
          </a:xfrm>
          <a:prstGeom prst="rect">
            <a:avLst/>
          </a:prstGeom>
        </p:spPr>
      </p:pic>
      <p:sp>
        <p:nvSpPr>
          <p:cNvPr id="5" name="TextBox 4"/>
          <p:cNvSpPr txBox="1"/>
          <p:nvPr/>
        </p:nvSpPr>
        <p:spPr>
          <a:xfrm>
            <a:off x="2705100" y="3055685"/>
            <a:ext cx="3733800" cy="369332"/>
          </a:xfrm>
          <a:prstGeom prst="rect">
            <a:avLst/>
          </a:prstGeom>
          <a:noFill/>
        </p:spPr>
        <p:txBody>
          <a:bodyPr wrap="square" rtlCol="0">
            <a:spAutoFit/>
          </a:bodyPr>
          <a:lstStyle/>
          <a:p>
            <a:r>
              <a:rPr lang="en-US" dirty="0" smtClean="0"/>
              <a:t>Use Nernst. </a:t>
            </a:r>
            <a:r>
              <a:rPr lang="en-US" dirty="0" err="1" smtClean="0"/>
              <a:t>Ans</a:t>
            </a:r>
            <a:r>
              <a:rPr lang="en-US" dirty="0" smtClean="0"/>
              <a:t>: 0.0733 V</a:t>
            </a:r>
            <a:endParaRPr lang="en-US" dirty="0"/>
          </a:p>
        </p:txBody>
      </p:sp>
    </p:spTree>
    <p:extLst>
      <p:ext uri="{BB962C8B-B14F-4D97-AF65-F5344CB8AC3E}">
        <p14:creationId xmlns:p14="http://schemas.microsoft.com/office/powerpoint/2010/main" val="5405084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Avoiding Common Mistakes</a:t>
            </a:r>
            <a:endParaRPr lang="en-US" sz="3600" dirty="0"/>
          </a:p>
        </p:txBody>
      </p:sp>
      <p:sp>
        <p:nvSpPr>
          <p:cNvPr id="3" name="Content Placeholder 2"/>
          <p:cNvSpPr>
            <a:spLocks noGrp="1"/>
          </p:cNvSpPr>
          <p:nvPr>
            <p:ph idx="1"/>
          </p:nvPr>
        </p:nvSpPr>
        <p:spPr>
          <a:xfrm>
            <a:off x="457200" y="1600200"/>
            <a:ext cx="8229600" cy="5063978"/>
          </a:xfrm>
        </p:spPr>
        <p:txBody>
          <a:bodyPr>
            <a:normAutofit fontScale="70000" lnSpcReduction="20000"/>
          </a:bodyPr>
          <a:lstStyle/>
          <a:p>
            <a:r>
              <a:rPr lang="en-US" dirty="0" smtClean="0"/>
              <a:t>Sign convention is extremely important in this unit. You can get the right answer, but have it be negative – that means you get no credit</a:t>
            </a:r>
          </a:p>
          <a:p>
            <a:r>
              <a:rPr lang="en-US" dirty="0" smtClean="0"/>
              <a:t>Electrical potential is often based on the difference between reduction potentials or the addition of the reduction potential and the oxidation potential</a:t>
            </a:r>
          </a:p>
          <a:p>
            <a:pPr lvl="1"/>
            <a:r>
              <a:rPr lang="en-US" dirty="0" smtClean="0"/>
              <a:t>Whenever you solve for an electrical potential, make sure your answer makes sense (for example: if you solve the electrical potential between 1.44V and -.44V and you get 1.00V, </a:t>
            </a:r>
            <a:r>
              <a:rPr lang="en-US" b="1" dirty="0" smtClean="0">
                <a:solidFill>
                  <a:schemeClr val="accent6"/>
                </a:solidFill>
              </a:rPr>
              <a:t>your answer does </a:t>
            </a:r>
            <a:r>
              <a:rPr lang="fr-FR" b="1" dirty="0" smtClean="0">
                <a:solidFill>
                  <a:schemeClr val="accent6"/>
                </a:solidFill>
              </a:rPr>
              <a:t>no</a:t>
            </a:r>
            <a:r>
              <a:rPr lang="en-US" b="1" dirty="0" smtClean="0">
                <a:solidFill>
                  <a:schemeClr val="accent6"/>
                </a:solidFill>
              </a:rPr>
              <a:t>t make sense</a:t>
            </a:r>
            <a:r>
              <a:rPr lang="en-US" dirty="0" smtClean="0"/>
              <a:t>)</a:t>
            </a:r>
          </a:p>
          <a:p>
            <a:r>
              <a:rPr lang="en-US" dirty="0" smtClean="0"/>
              <a:t>The volt unit is measured in electrical potential per unit charge. Therefore, your tabulated reduction potentials already take into account your </a:t>
            </a:r>
            <a:r>
              <a:rPr lang="en-US" dirty="0" smtClean="0">
                <a:solidFill>
                  <a:srgbClr val="F79646"/>
                </a:solidFill>
              </a:rPr>
              <a:t>n</a:t>
            </a:r>
            <a:r>
              <a:rPr lang="en-US" dirty="0" smtClean="0"/>
              <a:t> value (</a:t>
            </a:r>
            <a:r>
              <a:rPr lang="en-US" b="1" dirty="0" smtClean="0">
                <a:solidFill>
                  <a:srgbClr val="F79646"/>
                </a:solidFill>
              </a:rPr>
              <a:t>don’t multiply reduction potentials</a:t>
            </a:r>
            <a:r>
              <a:rPr lang="en-US" dirty="0" smtClean="0"/>
              <a:t>)</a:t>
            </a:r>
          </a:p>
          <a:p>
            <a:r>
              <a:rPr lang="en-US" dirty="0" smtClean="0"/>
              <a:t>Don’t forget the exponents on your concentrations Q (Nernst equation)</a:t>
            </a:r>
          </a:p>
          <a:p>
            <a:pPr marL="0" indent="0">
              <a:buNone/>
            </a:pPr>
            <a:endParaRPr lang="en-US" dirty="0" smtClean="0"/>
          </a:p>
        </p:txBody>
      </p:sp>
    </p:spTree>
    <p:extLst>
      <p:ext uri="{BB962C8B-B14F-4D97-AF65-F5344CB8AC3E}">
        <p14:creationId xmlns:p14="http://schemas.microsoft.com/office/powerpoint/2010/main" val="61542629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Not-so-Quick Review Question</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0" indent="0">
              <a:buNone/>
            </a:pPr>
            <a:endParaRPr lang="en-US" dirty="0" smtClean="0"/>
          </a:p>
          <a:p>
            <a:pPr lvl="1"/>
            <a:endParaRPr lang="en-US" dirty="0" smtClean="0"/>
          </a:p>
          <a:p>
            <a:pPr marL="0" indent="0">
              <a:buNone/>
            </a:pPr>
            <a:endParaRPr lang="en-US" dirty="0" smtClean="0"/>
          </a:p>
        </p:txBody>
      </p:sp>
      <p:sp>
        <p:nvSpPr>
          <p:cNvPr id="5" name="TextBox 4"/>
          <p:cNvSpPr txBox="1"/>
          <p:nvPr/>
        </p:nvSpPr>
        <p:spPr>
          <a:xfrm>
            <a:off x="457200" y="1600200"/>
            <a:ext cx="8229600" cy="3416320"/>
          </a:xfrm>
          <a:prstGeom prst="rect">
            <a:avLst/>
          </a:prstGeom>
          <a:noFill/>
        </p:spPr>
        <p:txBody>
          <a:bodyPr wrap="square" rtlCol="0">
            <a:spAutoFit/>
          </a:bodyPr>
          <a:lstStyle/>
          <a:p>
            <a:r>
              <a:rPr lang="en-US" dirty="0" smtClean="0"/>
              <a:t>You work for a company and your boss asks you to mass produce Zinc metal from Zn(NO</a:t>
            </a:r>
            <a:r>
              <a:rPr lang="en-US" baseline="-25000" dirty="0" smtClean="0"/>
              <a:t>3</a:t>
            </a:r>
            <a:r>
              <a:rPr lang="en-US" dirty="0" smtClean="0"/>
              <a:t>)</a:t>
            </a:r>
            <a:r>
              <a:rPr lang="en-US" baseline="-25000" dirty="0" smtClean="0"/>
              <a:t>2</a:t>
            </a:r>
            <a:r>
              <a:rPr lang="en-US" dirty="0" smtClean="0"/>
              <a:t>.  While running the reaction at a current of 3.4 amps, you bump your head and fall into a coma. When you wake up, you return to your job and realize that your reaction never stopped running (no one at your job likes you so they didn’t even notice you were gone). You measure 4.2 x 10</a:t>
            </a:r>
            <a:r>
              <a:rPr lang="en-US" baseline="30000" dirty="0" smtClean="0"/>
              <a:t>8</a:t>
            </a:r>
            <a:r>
              <a:rPr lang="en-US" dirty="0" smtClean="0"/>
              <a:t> kg Zinc metal. For how long were you in a coma?</a:t>
            </a:r>
          </a:p>
          <a:p>
            <a:endParaRPr lang="en-US" dirty="0"/>
          </a:p>
          <a:p>
            <a:r>
              <a:rPr lang="en-US" dirty="0" smtClean="0"/>
              <a:t>Use electroplating formula:</a:t>
            </a:r>
          </a:p>
          <a:p>
            <a:r>
              <a:rPr lang="en-US" dirty="0" smtClean="0"/>
              <a:t>It/</a:t>
            </a:r>
            <a:r>
              <a:rPr lang="en-US" dirty="0" err="1" smtClean="0"/>
              <a:t>nF</a:t>
            </a:r>
            <a:r>
              <a:rPr lang="en-US" dirty="0" smtClean="0"/>
              <a:t> = moles plated.</a:t>
            </a:r>
          </a:p>
          <a:p>
            <a:r>
              <a:rPr lang="en-US" dirty="0" err="1" smtClean="0"/>
              <a:t>Ans</a:t>
            </a:r>
            <a:r>
              <a:rPr lang="en-US" dirty="0" smtClean="0"/>
              <a:t>: 11.56 million years</a:t>
            </a:r>
          </a:p>
          <a:p>
            <a:endParaRPr lang="en-US" dirty="0"/>
          </a:p>
          <a:p>
            <a:endParaRPr lang="en-US" dirty="0"/>
          </a:p>
        </p:txBody>
      </p:sp>
    </p:spTree>
    <p:extLst>
      <p:ext uri="{BB962C8B-B14F-4D97-AF65-F5344CB8AC3E}">
        <p14:creationId xmlns:p14="http://schemas.microsoft.com/office/powerpoint/2010/main" val="89987408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Not-so-Quick Review Question 2</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0" indent="0">
              <a:buNone/>
            </a:pPr>
            <a:endParaRPr lang="en-US" dirty="0" smtClean="0"/>
          </a:p>
          <a:p>
            <a:pPr lvl="1"/>
            <a:endParaRPr lang="en-US" dirty="0" smtClean="0"/>
          </a:p>
          <a:p>
            <a:pPr marL="0" indent="0">
              <a:buNone/>
            </a:pPr>
            <a:endParaRPr lang="en-US" dirty="0" smtClean="0"/>
          </a:p>
        </p:txBody>
      </p:sp>
      <p:sp>
        <p:nvSpPr>
          <p:cNvPr id="5" name="TextBox 4"/>
          <p:cNvSpPr txBox="1"/>
          <p:nvPr/>
        </p:nvSpPr>
        <p:spPr>
          <a:xfrm>
            <a:off x="457200" y="1600200"/>
            <a:ext cx="8229600" cy="1754327"/>
          </a:xfrm>
          <a:prstGeom prst="rect">
            <a:avLst/>
          </a:prstGeom>
          <a:noFill/>
        </p:spPr>
        <p:txBody>
          <a:bodyPr wrap="square" rtlCol="0">
            <a:spAutoFit/>
          </a:bodyPr>
          <a:lstStyle/>
          <a:p>
            <a:r>
              <a:rPr lang="en-US" dirty="0" smtClean="0"/>
              <a:t>How much energy would be required to first make spontaneous the reversal of the combustion of methane in acidic conditions? Note: the E° for the combustion of methane is 1.06V. </a:t>
            </a:r>
          </a:p>
          <a:p>
            <a:endParaRPr lang="en-US" dirty="0"/>
          </a:p>
          <a:p>
            <a:endParaRPr lang="en-US" dirty="0"/>
          </a:p>
          <a:p>
            <a:endParaRPr lang="en-US" dirty="0"/>
          </a:p>
        </p:txBody>
      </p:sp>
    </p:spTree>
    <p:extLst>
      <p:ext uri="{BB962C8B-B14F-4D97-AF65-F5344CB8AC3E}">
        <p14:creationId xmlns:p14="http://schemas.microsoft.com/office/powerpoint/2010/main" val="59869418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Not-so-Quick Review Question 2</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0" indent="0">
              <a:buNone/>
            </a:pPr>
            <a:endParaRPr lang="en-US" dirty="0" smtClean="0"/>
          </a:p>
          <a:p>
            <a:pPr lvl="1"/>
            <a:endParaRPr lang="en-US" dirty="0" smtClean="0"/>
          </a:p>
          <a:p>
            <a:pPr marL="0" indent="0">
              <a:buNone/>
            </a:pPr>
            <a:endParaRPr lang="en-US" dirty="0" smtClean="0"/>
          </a:p>
        </p:txBody>
      </p:sp>
      <p:sp>
        <p:nvSpPr>
          <p:cNvPr id="5" name="TextBox 4"/>
          <p:cNvSpPr txBox="1"/>
          <p:nvPr/>
        </p:nvSpPr>
        <p:spPr>
          <a:xfrm>
            <a:off x="457200" y="1600200"/>
            <a:ext cx="8229600" cy="2031325"/>
          </a:xfrm>
          <a:prstGeom prst="rect">
            <a:avLst/>
          </a:prstGeom>
          <a:noFill/>
        </p:spPr>
        <p:txBody>
          <a:bodyPr wrap="square" rtlCol="0">
            <a:spAutoFit/>
          </a:bodyPr>
          <a:lstStyle/>
          <a:p>
            <a:r>
              <a:rPr lang="en-US" dirty="0" smtClean="0"/>
              <a:t>How much energy would be required to first make spontaneous the reversal of the combustion of methane in acidic conditions? Note: the E° for the combustion of methane is 1.06V. </a:t>
            </a:r>
          </a:p>
          <a:p>
            <a:endParaRPr lang="en-US" dirty="0"/>
          </a:p>
          <a:p>
            <a:r>
              <a:rPr lang="en-US" dirty="0" smtClean="0"/>
              <a:t>Solve for free energy using 8 electrons and -1.06V. </a:t>
            </a:r>
            <a:r>
              <a:rPr lang="en-US" dirty="0" err="1" smtClean="0"/>
              <a:t>Ans</a:t>
            </a:r>
            <a:r>
              <a:rPr lang="en-US" dirty="0" smtClean="0"/>
              <a:t>: 818kJ</a:t>
            </a:r>
          </a:p>
          <a:p>
            <a:endParaRPr lang="en-US" dirty="0"/>
          </a:p>
          <a:p>
            <a:endParaRPr lang="en-US" dirty="0"/>
          </a:p>
        </p:txBody>
      </p:sp>
    </p:spTree>
    <p:extLst>
      <p:ext uri="{BB962C8B-B14F-4D97-AF65-F5344CB8AC3E}">
        <p14:creationId xmlns:p14="http://schemas.microsoft.com/office/powerpoint/2010/main" val="314227642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Quick Review Question</a:t>
            </a:r>
            <a:endParaRPr lang="en-US" sz="3600" dirty="0"/>
          </a:p>
        </p:txBody>
      </p:sp>
      <p:sp>
        <p:nvSpPr>
          <p:cNvPr id="3" name="Content Placeholder 2"/>
          <p:cNvSpPr>
            <a:spLocks noGrp="1"/>
          </p:cNvSpPr>
          <p:nvPr>
            <p:ph idx="1"/>
          </p:nvPr>
        </p:nvSpPr>
        <p:spPr>
          <a:xfrm>
            <a:off x="457200" y="4853886"/>
            <a:ext cx="8229600" cy="1810292"/>
          </a:xfrm>
        </p:spPr>
        <p:txBody>
          <a:bodyPr>
            <a:normAutofit/>
          </a:bodyPr>
          <a:lstStyle/>
          <a:p>
            <a:r>
              <a:rPr lang="en-US" dirty="0" smtClean="0"/>
              <a:t>Hint: look for the best oxidizing agent and the best reducing agent to get the largest value for E.</a:t>
            </a:r>
          </a:p>
        </p:txBody>
      </p:sp>
      <p:sp>
        <p:nvSpPr>
          <p:cNvPr id="5" name="TextBox 4"/>
          <p:cNvSpPr txBox="1"/>
          <p:nvPr/>
        </p:nvSpPr>
        <p:spPr>
          <a:xfrm>
            <a:off x="457200" y="1600200"/>
            <a:ext cx="8229600" cy="646331"/>
          </a:xfrm>
          <a:prstGeom prst="rect">
            <a:avLst/>
          </a:prstGeom>
          <a:noFill/>
        </p:spPr>
        <p:txBody>
          <a:bodyPr wrap="square" rtlCol="0">
            <a:spAutoFit/>
          </a:bodyPr>
          <a:lstStyle/>
          <a:p>
            <a:endParaRPr lang="en-US" dirty="0"/>
          </a:p>
          <a:p>
            <a:endParaRPr lang="en-US" dirty="0"/>
          </a:p>
        </p:txBody>
      </p:sp>
      <p:pic>
        <p:nvPicPr>
          <p:cNvPr id="6" name="Picture 5" descr="Screen Shot 2016-03-29 at 3.28.21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79400" y="1417638"/>
            <a:ext cx="8572500" cy="2260600"/>
          </a:xfrm>
          <a:prstGeom prst="rect">
            <a:avLst/>
          </a:prstGeom>
        </p:spPr>
      </p:pic>
    </p:spTree>
    <p:extLst>
      <p:ext uri="{BB962C8B-B14F-4D97-AF65-F5344CB8AC3E}">
        <p14:creationId xmlns:p14="http://schemas.microsoft.com/office/powerpoint/2010/main" val="2715044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Quick Review Question</a:t>
            </a:r>
            <a:endParaRPr lang="en-US" sz="3600" dirty="0"/>
          </a:p>
        </p:txBody>
      </p:sp>
      <p:sp>
        <p:nvSpPr>
          <p:cNvPr id="3" name="Content Placeholder 2"/>
          <p:cNvSpPr>
            <a:spLocks noGrp="1"/>
          </p:cNvSpPr>
          <p:nvPr>
            <p:ph idx="1"/>
          </p:nvPr>
        </p:nvSpPr>
        <p:spPr>
          <a:xfrm>
            <a:off x="457200" y="4853886"/>
            <a:ext cx="8229600" cy="1810292"/>
          </a:xfrm>
        </p:spPr>
        <p:txBody>
          <a:bodyPr>
            <a:normAutofit fontScale="92500" lnSpcReduction="20000"/>
          </a:bodyPr>
          <a:lstStyle/>
          <a:p>
            <a:r>
              <a:rPr lang="en-US" dirty="0" smtClean="0"/>
              <a:t>Hint: look for the best oxidizing agent and the best reducing agent to get the largest value for E.</a:t>
            </a:r>
          </a:p>
          <a:p>
            <a:r>
              <a:rPr lang="en-US" dirty="0" smtClean="0"/>
              <a:t>Answer: cobalt (cathode); zinc (anode)</a:t>
            </a:r>
          </a:p>
        </p:txBody>
      </p:sp>
      <p:sp>
        <p:nvSpPr>
          <p:cNvPr id="5" name="TextBox 4"/>
          <p:cNvSpPr txBox="1"/>
          <p:nvPr/>
        </p:nvSpPr>
        <p:spPr>
          <a:xfrm>
            <a:off x="457200" y="1600200"/>
            <a:ext cx="8229600" cy="646331"/>
          </a:xfrm>
          <a:prstGeom prst="rect">
            <a:avLst/>
          </a:prstGeom>
          <a:noFill/>
        </p:spPr>
        <p:txBody>
          <a:bodyPr wrap="square" rtlCol="0">
            <a:spAutoFit/>
          </a:bodyPr>
          <a:lstStyle/>
          <a:p>
            <a:endParaRPr lang="en-US" dirty="0"/>
          </a:p>
          <a:p>
            <a:endParaRPr lang="en-US" dirty="0"/>
          </a:p>
        </p:txBody>
      </p:sp>
      <p:pic>
        <p:nvPicPr>
          <p:cNvPr id="6" name="Picture 5" descr="Screen Shot 2016-03-29 at 3.28.21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79400" y="1417638"/>
            <a:ext cx="8572500" cy="2260600"/>
          </a:xfrm>
          <a:prstGeom prst="rect">
            <a:avLst/>
          </a:prstGeom>
        </p:spPr>
      </p:pic>
    </p:spTree>
    <p:extLst>
      <p:ext uri="{BB962C8B-B14F-4D97-AF65-F5344CB8AC3E}">
        <p14:creationId xmlns:p14="http://schemas.microsoft.com/office/powerpoint/2010/main" val="30312159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Basic Physics of Electrochemistry</a:t>
            </a:r>
            <a:endParaRPr lang="en-US" sz="3600" dirty="0"/>
          </a:p>
        </p:txBody>
      </p:sp>
      <p:sp>
        <p:nvSpPr>
          <p:cNvPr id="3" name="Content Placeholder 2"/>
          <p:cNvSpPr>
            <a:spLocks noGrp="1"/>
          </p:cNvSpPr>
          <p:nvPr>
            <p:ph idx="1"/>
          </p:nvPr>
        </p:nvSpPr>
        <p:spPr>
          <a:xfrm>
            <a:off x="457200" y="1600200"/>
            <a:ext cx="8229600" cy="5063978"/>
          </a:xfrm>
        </p:spPr>
        <p:txBody>
          <a:bodyPr>
            <a:normAutofit lnSpcReduction="10000"/>
          </a:bodyPr>
          <a:lstStyle/>
          <a:p>
            <a:pPr marL="514350" indent="-457200"/>
            <a:r>
              <a:rPr lang="en-US" dirty="0" smtClean="0"/>
              <a:t>The units of electrochemistry begin with charge and make their way to electrical potential</a:t>
            </a:r>
          </a:p>
          <a:p>
            <a:pPr marL="514350" indent="-457200"/>
            <a:r>
              <a:rPr lang="en-US" dirty="0" smtClean="0"/>
              <a:t>Charge (q) is measured in </a:t>
            </a:r>
            <a:r>
              <a:rPr lang="en-US" b="1" dirty="0" smtClean="0">
                <a:solidFill>
                  <a:srgbClr val="F79646"/>
                </a:solidFill>
              </a:rPr>
              <a:t>coulombs (C)</a:t>
            </a:r>
            <a:r>
              <a:rPr lang="en-US" dirty="0" smtClean="0"/>
              <a:t>. </a:t>
            </a:r>
            <a:endParaRPr lang="en-US" dirty="0"/>
          </a:p>
          <a:p>
            <a:pPr marL="514350" indent="-457200"/>
            <a:r>
              <a:rPr lang="en-US" dirty="0" smtClean="0"/>
              <a:t>The </a:t>
            </a:r>
            <a:r>
              <a:rPr lang="en-US" b="1" dirty="0" smtClean="0">
                <a:solidFill>
                  <a:srgbClr val="F79646"/>
                </a:solidFill>
              </a:rPr>
              <a:t>flow rate</a:t>
            </a:r>
            <a:r>
              <a:rPr lang="en-US" dirty="0" smtClean="0"/>
              <a:t> of charge is current (I), which is measured in </a:t>
            </a:r>
            <a:r>
              <a:rPr lang="en-US" b="1" dirty="0" smtClean="0">
                <a:solidFill>
                  <a:srgbClr val="F79646"/>
                </a:solidFill>
              </a:rPr>
              <a:t>amps (A)</a:t>
            </a:r>
            <a:r>
              <a:rPr lang="en-US" dirty="0" smtClean="0"/>
              <a:t>, or coulomb per second</a:t>
            </a:r>
          </a:p>
          <a:p>
            <a:pPr marL="514350" indent="-457200"/>
            <a:r>
              <a:rPr lang="en-US" dirty="0" smtClean="0"/>
              <a:t>The </a:t>
            </a:r>
            <a:r>
              <a:rPr lang="en-US" b="1" dirty="0" smtClean="0">
                <a:solidFill>
                  <a:srgbClr val="F79646"/>
                </a:solidFill>
              </a:rPr>
              <a:t>voltage</a:t>
            </a:r>
            <a:r>
              <a:rPr lang="en-US" dirty="0" smtClean="0"/>
              <a:t> is the </a:t>
            </a:r>
            <a:r>
              <a:rPr lang="en-US" b="1" dirty="0" smtClean="0">
                <a:solidFill>
                  <a:srgbClr val="F79646"/>
                </a:solidFill>
              </a:rPr>
              <a:t>electrical potential energy per unit charge</a:t>
            </a:r>
          </a:p>
          <a:p>
            <a:pPr marL="1314450" lvl="2" indent="-457200"/>
            <a:r>
              <a:rPr lang="en-US" dirty="0" smtClean="0"/>
              <a:t>Voltage has the units of J/C, </a:t>
            </a:r>
            <a:r>
              <a:rPr lang="en-US" b="1" dirty="0" smtClean="0">
                <a:solidFill>
                  <a:srgbClr val="F79646"/>
                </a:solidFill>
              </a:rPr>
              <a:t>but we just use V </a:t>
            </a:r>
          </a:p>
          <a:p>
            <a:pPr marL="514350" indent="-457200"/>
            <a:endParaRPr lang="en-US" dirty="0" smtClean="0"/>
          </a:p>
          <a:p>
            <a:pPr marL="0" indent="0">
              <a:buNone/>
            </a:pPr>
            <a:endParaRPr lang="en-US" dirty="0" smtClean="0"/>
          </a:p>
        </p:txBody>
      </p:sp>
    </p:spTree>
    <p:extLst>
      <p:ext uri="{BB962C8B-B14F-4D97-AF65-F5344CB8AC3E}">
        <p14:creationId xmlns:p14="http://schemas.microsoft.com/office/powerpoint/2010/main" val="4911794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Electrochemical Reactions Learning Objectives</a:t>
            </a:r>
            <a:endParaRPr lang="en-US" sz="3600" dirty="0"/>
          </a:p>
        </p:txBody>
      </p:sp>
      <p:sp>
        <p:nvSpPr>
          <p:cNvPr id="3" name="Content Placeholder 2"/>
          <p:cNvSpPr>
            <a:spLocks noGrp="1"/>
          </p:cNvSpPr>
          <p:nvPr>
            <p:ph idx="1"/>
          </p:nvPr>
        </p:nvSpPr>
        <p:spPr>
          <a:xfrm>
            <a:off x="457200" y="1600200"/>
            <a:ext cx="8229600" cy="5063978"/>
          </a:xfrm>
        </p:spPr>
        <p:txBody>
          <a:bodyPr>
            <a:normAutofit/>
          </a:bodyPr>
          <a:lstStyle/>
          <a:p>
            <a:pPr marL="342900" lvl="1" indent="-342900">
              <a:buFont typeface="Arial"/>
              <a:buChar char="•"/>
            </a:pPr>
            <a:r>
              <a:rPr lang="en-US" sz="1800" dirty="0" smtClean="0"/>
              <a:t>Be </a:t>
            </a:r>
            <a:r>
              <a:rPr lang="en-US" sz="1800" dirty="0"/>
              <a:t>able to identify the change in oxidation numbers for the species in a chemical reaction </a:t>
            </a:r>
            <a:endParaRPr lang="en-US" sz="1800" dirty="0" smtClean="0"/>
          </a:p>
          <a:p>
            <a:pPr marL="342900" lvl="1" indent="-342900">
              <a:buFont typeface="Arial"/>
              <a:buChar char="•"/>
            </a:pPr>
            <a:r>
              <a:rPr lang="en-US" sz="1800" dirty="0"/>
              <a:t>Be able to identify reduction reactions, oxidation reactions, reducing agents, and oxidizing agents</a:t>
            </a:r>
          </a:p>
          <a:p>
            <a:pPr marL="342900" lvl="1" indent="-342900">
              <a:buFont typeface="Arial"/>
              <a:buChar char="•"/>
            </a:pPr>
            <a:r>
              <a:rPr lang="en-US" sz="1800" dirty="0" smtClean="0"/>
              <a:t>Be </a:t>
            </a:r>
            <a:r>
              <a:rPr lang="en-US" sz="1800" dirty="0"/>
              <a:t>able to balance reactions in neutral, basic, or acidic </a:t>
            </a:r>
            <a:r>
              <a:rPr lang="en-US" sz="1800" dirty="0" smtClean="0"/>
              <a:t>solution</a:t>
            </a:r>
          </a:p>
          <a:p>
            <a:pPr marL="342900" lvl="1" indent="-342900">
              <a:buFont typeface="Arial"/>
              <a:buChar char="•"/>
            </a:pPr>
            <a:r>
              <a:rPr lang="en-US" sz="1800" dirty="0" smtClean="0"/>
              <a:t>Solve </a:t>
            </a:r>
            <a:r>
              <a:rPr lang="en-US" sz="1800" dirty="0"/>
              <a:t>for the strength of standard cells (be able to calculate the exact potential or use reason to determine relative strength</a:t>
            </a:r>
            <a:r>
              <a:rPr lang="en-US" sz="1800" dirty="0" smtClean="0"/>
              <a:t>)</a:t>
            </a:r>
          </a:p>
          <a:p>
            <a:pPr marL="342900" lvl="1" indent="-342900">
              <a:buFont typeface="Arial"/>
              <a:buChar char="•"/>
            </a:pPr>
            <a:r>
              <a:rPr lang="en-US" sz="1800" dirty="0"/>
              <a:t>B</a:t>
            </a:r>
            <a:r>
              <a:rPr lang="en-US" sz="1800" dirty="0" smtClean="0"/>
              <a:t>e </a:t>
            </a:r>
            <a:r>
              <a:rPr lang="en-US" sz="1800" dirty="0"/>
              <a:t>able to understand the importance of the standard hydrogen electrode </a:t>
            </a:r>
            <a:endParaRPr lang="en-US" sz="1800" dirty="0" smtClean="0"/>
          </a:p>
          <a:p>
            <a:pPr marL="342900" lvl="1" indent="-342900">
              <a:buFont typeface="Arial"/>
              <a:buChar char="•"/>
            </a:pPr>
            <a:r>
              <a:rPr lang="en-US" sz="1800" dirty="0"/>
              <a:t>B</a:t>
            </a:r>
            <a:r>
              <a:rPr lang="en-US" sz="1800" dirty="0" smtClean="0"/>
              <a:t>e </a:t>
            </a:r>
            <a:r>
              <a:rPr lang="en-US" sz="1800" dirty="0"/>
              <a:t>able to identify and work with the correct reduction potentials based on a provided </a:t>
            </a:r>
            <a:r>
              <a:rPr lang="en-US" sz="1800" dirty="0" smtClean="0"/>
              <a:t>reaction</a:t>
            </a:r>
          </a:p>
          <a:p>
            <a:pPr marL="342900" lvl="1" indent="-342900">
              <a:buFont typeface="Arial"/>
              <a:buChar char="•"/>
            </a:pPr>
            <a:r>
              <a:rPr lang="en-US" sz="1800" dirty="0" smtClean="0"/>
              <a:t>Be </a:t>
            </a:r>
            <a:r>
              <a:rPr lang="en-US" sz="1800" dirty="0"/>
              <a:t>able to convert between electrical potential and free energy of standard</a:t>
            </a:r>
          </a:p>
          <a:p>
            <a:pPr marL="342900" lvl="1" indent="-342900">
              <a:buFont typeface="Arial"/>
              <a:buChar char="•"/>
            </a:pPr>
            <a:endParaRPr lang="en-US" sz="1800" i="1" dirty="0"/>
          </a:p>
          <a:p>
            <a:pPr marL="342900" lvl="1" indent="-342900">
              <a:buFont typeface="Arial"/>
              <a:buChar char="•"/>
            </a:pPr>
            <a:endParaRPr lang="en-US" sz="1800" dirty="0"/>
          </a:p>
          <a:p>
            <a:endParaRPr lang="en-US" sz="1800" dirty="0" smtClean="0"/>
          </a:p>
        </p:txBody>
      </p:sp>
    </p:spTree>
    <p:extLst>
      <p:ext uri="{BB962C8B-B14F-4D97-AF65-F5344CB8AC3E}">
        <p14:creationId xmlns:p14="http://schemas.microsoft.com/office/powerpoint/2010/main" val="23983102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Electrochemical Reactions</a:t>
            </a:r>
            <a:endParaRPr lang="en-US" sz="3600" dirty="0"/>
          </a:p>
        </p:txBody>
      </p:sp>
      <p:sp>
        <p:nvSpPr>
          <p:cNvPr id="3" name="Content Placeholder 2"/>
          <p:cNvSpPr>
            <a:spLocks noGrp="1"/>
          </p:cNvSpPr>
          <p:nvPr>
            <p:ph idx="1"/>
          </p:nvPr>
        </p:nvSpPr>
        <p:spPr>
          <a:xfrm>
            <a:off x="457200" y="1320358"/>
            <a:ext cx="8229600" cy="5537642"/>
          </a:xfrm>
        </p:spPr>
        <p:txBody>
          <a:bodyPr>
            <a:normAutofit fontScale="62500" lnSpcReduction="20000"/>
          </a:bodyPr>
          <a:lstStyle/>
          <a:p>
            <a:pPr marL="514350" indent="-457200"/>
            <a:r>
              <a:rPr lang="en-US" dirty="0" smtClean="0"/>
              <a:t>Electrochemistry is fundamentally the study of </a:t>
            </a:r>
            <a:r>
              <a:rPr lang="en-US" b="1" dirty="0" smtClean="0">
                <a:solidFill>
                  <a:schemeClr val="accent6"/>
                </a:solidFill>
              </a:rPr>
              <a:t>electrons</a:t>
            </a:r>
            <a:r>
              <a:rPr lang="en-US" dirty="0" smtClean="0"/>
              <a:t> passing from one species to another. Therefore, there is an observable change in oxidation states for the molecules/elements that comprise the reaction.</a:t>
            </a:r>
          </a:p>
          <a:p>
            <a:pPr marL="914400" lvl="1" indent="-457200"/>
            <a:r>
              <a:rPr lang="en-US" i="1" dirty="0" smtClean="0"/>
              <a:t>Learning Objective: Be able to identify the change in oxidation numbers for the species in a chemical reaction</a:t>
            </a:r>
            <a:r>
              <a:rPr lang="en-US" dirty="0" smtClean="0"/>
              <a:t> </a:t>
            </a:r>
            <a:endParaRPr lang="en-US" dirty="0"/>
          </a:p>
          <a:p>
            <a:pPr marL="514350" indent="-457200"/>
            <a:r>
              <a:rPr lang="en-US" dirty="0" smtClean="0"/>
              <a:t>Electrochemical reactions involve complimentary oxidation and reduction reactions. To understand how these reactions form a complete REDOX reaction, we divide them into half reactions.</a:t>
            </a:r>
          </a:p>
          <a:p>
            <a:pPr marL="914400" lvl="1" indent="-457200"/>
            <a:r>
              <a:rPr lang="en-US" i="1" dirty="0" smtClean="0"/>
              <a:t>Learning Objective: Be able to identify reduction reactions, oxidation reactions, reducing agents, and oxidizing agents</a:t>
            </a:r>
          </a:p>
          <a:p>
            <a:pPr marL="514350" indent="-457200"/>
            <a:r>
              <a:rPr lang="en-US" dirty="0" smtClean="0"/>
              <a:t>OIL-RIG </a:t>
            </a:r>
            <a:r>
              <a:rPr lang="en-US" dirty="0" smtClean="0">
                <a:solidFill>
                  <a:srgbClr val="F79646"/>
                </a:solidFill>
              </a:rPr>
              <a:t>or</a:t>
            </a:r>
            <a:r>
              <a:rPr lang="en-US" dirty="0" smtClean="0"/>
              <a:t> LEO says GER</a:t>
            </a:r>
          </a:p>
          <a:p>
            <a:pPr marL="914400" lvl="1" indent="-457200"/>
            <a:r>
              <a:rPr lang="en-US" dirty="0" smtClean="0"/>
              <a:t>Oxidation: </a:t>
            </a:r>
            <a:r>
              <a:rPr lang="en-US" b="1" dirty="0" smtClean="0">
                <a:solidFill>
                  <a:srgbClr val="F79646"/>
                </a:solidFill>
              </a:rPr>
              <a:t>loss of electrons </a:t>
            </a:r>
            <a:r>
              <a:rPr lang="en-US" dirty="0" smtClean="0"/>
              <a:t>(electrons are a product of the half reaction)</a:t>
            </a:r>
          </a:p>
          <a:p>
            <a:pPr marL="914400" lvl="1" indent="-457200"/>
            <a:r>
              <a:rPr lang="en-US" dirty="0" smtClean="0"/>
              <a:t>Reduction: </a:t>
            </a:r>
            <a:r>
              <a:rPr lang="en-US" b="1" dirty="0" smtClean="0">
                <a:solidFill>
                  <a:srgbClr val="F79646"/>
                </a:solidFill>
              </a:rPr>
              <a:t>gain of electrons </a:t>
            </a:r>
            <a:r>
              <a:rPr lang="en-US" dirty="0" smtClean="0"/>
              <a:t>(electrons are a reactant of the half reaction)</a:t>
            </a:r>
          </a:p>
          <a:p>
            <a:pPr marL="914400" lvl="1" indent="-457200"/>
            <a:r>
              <a:rPr lang="en-US" sz="2600" dirty="0" smtClean="0"/>
              <a:t>Note: when identifying reducing, oxidizing agents </a:t>
            </a:r>
            <a:r>
              <a:rPr lang="en-US" sz="2600" b="1" dirty="0" smtClean="0"/>
              <a:t>you must look at the reactant side of the half-reaction</a:t>
            </a:r>
            <a:r>
              <a:rPr lang="en-US" sz="2600" dirty="0" smtClean="0"/>
              <a:t>. These terms are named after how they influence the </a:t>
            </a:r>
            <a:r>
              <a:rPr lang="en-US" sz="2600" b="1" dirty="0" smtClean="0"/>
              <a:t>other</a:t>
            </a:r>
            <a:r>
              <a:rPr lang="en-US" sz="2600" dirty="0" smtClean="0"/>
              <a:t> half-reaction (the reactant being oxidized is the reducing agent; the reactant being reduced is the oxidizing agent).</a:t>
            </a:r>
          </a:p>
          <a:p>
            <a:pPr marL="0" indent="0">
              <a:buNone/>
            </a:pPr>
            <a:endParaRPr lang="en-US" dirty="0" smtClean="0"/>
          </a:p>
        </p:txBody>
      </p:sp>
    </p:spTree>
    <p:extLst>
      <p:ext uri="{BB962C8B-B14F-4D97-AF65-F5344CB8AC3E}">
        <p14:creationId xmlns:p14="http://schemas.microsoft.com/office/powerpoint/2010/main" val="3728126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Electrochemical Reactions</a:t>
            </a:r>
            <a:endParaRPr lang="en-US" sz="3600" dirty="0"/>
          </a:p>
        </p:txBody>
      </p:sp>
      <p:sp>
        <p:nvSpPr>
          <p:cNvPr id="3" name="Content Placeholder 2"/>
          <p:cNvSpPr>
            <a:spLocks noGrp="1"/>
          </p:cNvSpPr>
          <p:nvPr>
            <p:ph idx="1"/>
          </p:nvPr>
        </p:nvSpPr>
        <p:spPr>
          <a:xfrm>
            <a:off x="457200" y="1597004"/>
            <a:ext cx="8229600" cy="4715563"/>
          </a:xfrm>
        </p:spPr>
        <p:txBody>
          <a:bodyPr>
            <a:normAutofit fontScale="85000" lnSpcReduction="20000"/>
          </a:bodyPr>
          <a:lstStyle/>
          <a:p>
            <a:r>
              <a:rPr lang="en-US" dirty="0" smtClean="0"/>
              <a:t>Redox reactions are balanced based on the change in oxidation numbers of the species in the reaction</a:t>
            </a:r>
          </a:p>
          <a:p>
            <a:pPr lvl="1"/>
            <a:r>
              <a:rPr lang="en-US" dirty="0" smtClean="0"/>
              <a:t>In other words, </a:t>
            </a:r>
            <a:r>
              <a:rPr lang="en-US" b="1" dirty="0" smtClean="0">
                <a:solidFill>
                  <a:srgbClr val="F79646"/>
                </a:solidFill>
              </a:rPr>
              <a:t>our electrons </a:t>
            </a:r>
            <a:r>
              <a:rPr lang="en-US" dirty="0" smtClean="0"/>
              <a:t>need to be balanced to go from a half-reaction to a complete reaction</a:t>
            </a:r>
          </a:p>
          <a:p>
            <a:pPr marL="457200" lvl="1" indent="0">
              <a:buNone/>
            </a:pPr>
            <a:endParaRPr lang="en-US" dirty="0" smtClean="0"/>
          </a:p>
          <a:p>
            <a:pPr marL="57150" indent="0" algn="ctr">
              <a:buNone/>
            </a:pPr>
            <a:r>
              <a:rPr lang="en-US" sz="2800" dirty="0" smtClean="0"/>
              <a:t>Reduction: </a:t>
            </a:r>
            <a:r>
              <a:rPr lang="en-US" sz="2800" b="1" dirty="0">
                <a:solidFill>
                  <a:srgbClr val="F79646"/>
                </a:solidFill>
              </a:rPr>
              <a:t>3</a:t>
            </a:r>
            <a:r>
              <a:rPr lang="en-US" sz="2800" dirty="0" smtClean="0"/>
              <a:t> (Cu</a:t>
            </a:r>
            <a:r>
              <a:rPr lang="en-US" sz="2800" baseline="30000" dirty="0" smtClean="0"/>
              <a:t>2</a:t>
            </a:r>
            <a:r>
              <a:rPr lang="en-US" sz="2800" baseline="30000" dirty="0"/>
              <a:t>+</a:t>
            </a:r>
            <a:r>
              <a:rPr lang="en-US" sz="2800" dirty="0"/>
              <a:t> + 2e</a:t>
            </a:r>
            <a:r>
              <a:rPr lang="en-US" sz="2800" baseline="30000" dirty="0"/>
              <a:t>-</a:t>
            </a:r>
            <a:r>
              <a:rPr lang="en-US" sz="2800" dirty="0"/>
              <a:t> -&gt; </a:t>
            </a:r>
            <a:r>
              <a:rPr lang="en-US" sz="2800" dirty="0" smtClean="0"/>
              <a:t>Cu) = 3Cu</a:t>
            </a:r>
            <a:r>
              <a:rPr lang="en-US" sz="2800" baseline="30000" dirty="0" smtClean="0"/>
              <a:t>2</a:t>
            </a:r>
            <a:r>
              <a:rPr lang="en-US" sz="2800" baseline="30000" dirty="0"/>
              <a:t>+</a:t>
            </a:r>
            <a:r>
              <a:rPr lang="en-US" sz="2800" dirty="0"/>
              <a:t> + </a:t>
            </a:r>
            <a:r>
              <a:rPr lang="en-US" sz="2800" dirty="0" smtClean="0">
                <a:solidFill>
                  <a:srgbClr val="FF0000"/>
                </a:solidFill>
              </a:rPr>
              <a:t>6e</a:t>
            </a:r>
            <a:r>
              <a:rPr lang="en-US" sz="2800" baseline="30000" dirty="0">
                <a:solidFill>
                  <a:srgbClr val="FF0000"/>
                </a:solidFill>
              </a:rPr>
              <a:t>-</a:t>
            </a:r>
            <a:r>
              <a:rPr lang="en-US" sz="2800" dirty="0"/>
              <a:t> -&gt; </a:t>
            </a:r>
            <a:r>
              <a:rPr lang="en-US" sz="2800" dirty="0" smtClean="0"/>
              <a:t>3Cu</a:t>
            </a:r>
          </a:p>
          <a:p>
            <a:pPr marL="57150" indent="0" algn="ctr">
              <a:buNone/>
            </a:pPr>
            <a:r>
              <a:rPr lang="en-US" sz="2800" dirty="0" smtClean="0"/>
              <a:t>Oxidation: </a:t>
            </a:r>
            <a:r>
              <a:rPr lang="en-US" sz="2800" b="1" dirty="0" smtClean="0">
                <a:solidFill>
                  <a:srgbClr val="F79646"/>
                </a:solidFill>
              </a:rPr>
              <a:t>2 </a:t>
            </a:r>
            <a:r>
              <a:rPr lang="en-US" sz="2800" dirty="0" smtClean="0"/>
              <a:t>(Fe -&gt; Fe</a:t>
            </a:r>
            <a:r>
              <a:rPr lang="en-US" sz="2800" baseline="30000" dirty="0" smtClean="0"/>
              <a:t>3+</a:t>
            </a:r>
            <a:r>
              <a:rPr lang="en-US" sz="2800" dirty="0" smtClean="0"/>
              <a:t> + 3e</a:t>
            </a:r>
            <a:r>
              <a:rPr lang="en-US" sz="2800" baseline="30000" dirty="0" smtClean="0"/>
              <a:t>-</a:t>
            </a:r>
            <a:r>
              <a:rPr lang="en-US" sz="2800" dirty="0" smtClean="0"/>
              <a:t>) = 2Fe </a:t>
            </a:r>
            <a:r>
              <a:rPr lang="en-US" sz="2800" dirty="0"/>
              <a:t>-&gt; </a:t>
            </a:r>
            <a:r>
              <a:rPr lang="en-US" sz="2800" dirty="0" smtClean="0"/>
              <a:t>2Fe</a:t>
            </a:r>
            <a:r>
              <a:rPr lang="en-US" sz="2800" baseline="30000" dirty="0" smtClean="0"/>
              <a:t>3</a:t>
            </a:r>
            <a:r>
              <a:rPr lang="en-US" sz="2800" baseline="30000" dirty="0"/>
              <a:t>+</a:t>
            </a:r>
            <a:r>
              <a:rPr lang="en-US" sz="2800" dirty="0"/>
              <a:t> + </a:t>
            </a:r>
            <a:r>
              <a:rPr lang="en-US" sz="2800" dirty="0" smtClean="0">
                <a:solidFill>
                  <a:srgbClr val="FF0000"/>
                </a:solidFill>
              </a:rPr>
              <a:t>6e</a:t>
            </a:r>
            <a:r>
              <a:rPr lang="en-US" sz="2800" baseline="30000" dirty="0">
                <a:solidFill>
                  <a:srgbClr val="FF0000"/>
                </a:solidFill>
              </a:rPr>
              <a:t>-</a:t>
            </a:r>
            <a:endParaRPr lang="en-US" sz="2800" dirty="0" smtClean="0">
              <a:solidFill>
                <a:srgbClr val="FF0000"/>
              </a:solidFill>
            </a:endParaRPr>
          </a:p>
          <a:p>
            <a:pPr marL="57150" indent="0" algn="ctr">
              <a:buNone/>
            </a:pPr>
            <a:r>
              <a:rPr lang="en-US" sz="2800" dirty="0" smtClean="0"/>
              <a:t>Complete: </a:t>
            </a:r>
            <a:r>
              <a:rPr lang="en-US" sz="2800" b="1" dirty="0" smtClean="0"/>
              <a:t>3Cu</a:t>
            </a:r>
            <a:r>
              <a:rPr lang="en-US" sz="2800" b="1" baseline="30000" dirty="0" smtClean="0"/>
              <a:t>2+ </a:t>
            </a:r>
            <a:r>
              <a:rPr lang="en-US" sz="2800" b="1" dirty="0" smtClean="0"/>
              <a:t>+ 2Fe  -</a:t>
            </a:r>
            <a:r>
              <a:rPr lang="en-US" sz="2800" b="1" dirty="0"/>
              <a:t>&gt; </a:t>
            </a:r>
            <a:r>
              <a:rPr lang="en-US" sz="2800" b="1" dirty="0" smtClean="0"/>
              <a:t>3Cu + 2Fe</a:t>
            </a:r>
            <a:r>
              <a:rPr lang="en-US" sz="2800" b="1" baseline="30000" dirty="0" smtClean="0"/>
              <a:t>3</a:t>
            </a:r>
            <a:r>
              <a:rPr lang="en-US" sz="2800" b="1" baseline="30000" dirty="0"/>
              <a:t>+</a:t>
            </a:r>
            <a:endParaRPr lang="en-US" sz="2800" b="1" dirty="0" smtClean="0"/>
          </a:p>
          <a:p>
            <a:pPr lvl="1"/>
            <a:endParaRPr lang="en-US" dirty="0"/>
          </a:p>
          <a:p>
            <a:pPr lvl="1"/>
            <a:endParaRPr lang="en-US" dirty="0" smtClean="0"/>
          </a:p>
          <a:p>
            <a:pPr marL="57150" indent="0">
              <a:buNone/>
            </a:pPr>
            <a:r>
              <a:rPr lang="en-US" i="1" dirty="0" smtClean="0"/>
              <a:t>Learning </a:t>
            </a:r>
            <a:r>
              <a:rPr lang="en-US" i="1" dirty="0"/>
              <a:t>Objective: be able to balance reactions in neutral, basic, or acidic </a:t>
            </a:r>
            <a:r>
              <a:rPr lang="en-US" i="1" dirty="0" smtClean="0"/>
              <a:t>solution</a:t>
            </a:r>
            <a:endParaRPr lang="en-US" i="1" dirty="0"/>
          </a:p>
        </p:txBody>
      </p:sp>
    </p:spTree>
    <p:extLst>
      <p:ext uri="{BB962C8B-B14F-4D97-AF65-F5344CB8AC3E}">
        <p14:creationId xmlns:p14="http://schemas.microsoft.com/office/powerpoint/2010/main" val="2270905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Electrochemical Reactions</a:t>
            </a:r>
            <a:endParaRPr lang="en-US" sz="3600" dirty="0"/>
          </a:p>
        </p:txBody>
      </p:sp>
      <p:sp>
        <p:nvSpPr>
          <p:cNvPr id="3" name="Content Placeholder 2"/>
          <p:cNvSpPr>
            <a:spLocks noGrp="1"/>
          </p:cNvSpPr>
          <p:nvPr>
            <p:ph idx="1"/>
          </p:nvPr>
        </p:nvSpPr>
        <p:spPr>
          <a:xfrm>
            <a:off x="457200" y="1597004"/>
            <a:ext cx="8229600" cy="4715563"/>
          </a:xfrm>
        </p:spPr>
        <p:txBody>
          <a:bodyPr>
            <a:normAutofit fontScale="70000" lnSpcReduction="20000"/>
          </a:bodyPr>
          <a:lstStyle/>
          <a:p>
            <a:r>
              <a:rPr lang="en-US" dirty="0" smtClean="0"/>
              <a:t>The strength of an electrochemical reaction at standard conditions is based on the </a:t>
            </a:r>
            <a:r>
              <a:rPr lang="en-US" b="1" dirty="0" smtClean="0">
                <a:solidFill>
                  <a:srgbClr val="F79646"/>
                </a:solidFill>
              </a:rPr>
              <a:t>sum the electrical potential of the reduction and the electrical potential of the oxidation.</a:t>
            </a:r>
          </a:p>
          <a:p>
            <a:pPr marL="0" indent="0" algn="ctr">
              <a:buNone/>
            </a:pPr>
            <a:r>
              <a:rPr lang="en-US" dirty="0" err="1" smtClean="0"/>
              <a:t>ε°</a:t>
            </a:r>
            <a:r>
              <a:rPr lang="en-US" baseline="-25000" dirty="0" err="1" smtClean="0"/>
              <a:t>cell</a:t>
            </a:r>
            <a:r>
              <a:rPr lang="en-US" dirty="0" smtClean="0"/>
              <a:t> </a:t>
            </a:r>
            <a:r>
              <a:rPr lang="en-US" dirty="0"/>
              <a:t>= </a:t>
            </a:r>
            <a:r>
              <a:rPr lang="en-US" dirty="0" err="1" smtClean="0"/>
              <a:t>ε</a:t>
            </a:r>
            <a:r>
              <a:rPr lang="en-US" dirty="0" err="1"/>
              <a:t>°</a:t>
            </a:r>
            <a:r>
              <a:rPr lang="en-US" baseline="-25000" dirty="0" err="1" smtClean="0"/>
              <a:t>reduction</a:t>
            </a:r>
            <a:r>
              <a:rPr lang="en-US" dirty="0" smtClean="0"/>
              <a:t> </a:t>
            </a:r>
            <a:r>
              <a:rPr lang="en-US" dirty="0"/>
              <a:t>+ </a:t>
            </a:r>
            <a:r>
              <a:rPr lang="en-US" dirty="0" err="1" smtClean="0"/>
              <a:t>ε</a:t>
            </a:r>
            <a:r>
              <a:rPr lang="en-US" dirty="0" err="1"/>
              <a:t>°</a:t>
            </a:r>
            <a:r>
              <a:rPr lang="en-US" baseline="-25000" dirty="0" err="1" smtClean="0"/>
              <a:t>oxidation</a:t>
            </a:r>
            <a:endParaRPr lang="en-US" dirty="0" smtClean="0"/>
          </a:p>
          <a:p>
            <a:r>
              <a:rPr lang="en-US" dirty="0" smtClean="0"/>
              <a:t>You will solve problems based on tabulated values provided on the exam cover sheet (</a:t>
            </a:r>
            <a:r>
              <a:rPr lang="en-US" b="1" i="1" dirty="0" smtClean="0"/>
              <a:t>all of these values are reduction potentials unless stated otherwise!</a:t>
            </a:r>
            <a:r>
              <a:rPr lang="en-US" dirty="0" smtClean="0"/>
              <a:t>)</a:t>
            </a:r>
          </a:p>
          <a:p>
            <a:pPr lvl="1"/>
            <a:r>
              <a:rPr lang="en-US" i="1" dirty="0" smtClean="0"/>
              <a:t>Learning Objective: solve for the strength of standard cells (be able to calculate the exact potential or use reason to determine relative strength)</a:t>
            </a:r>
          </a:p>
          <a:p>
            <a:r>
              <a:rPr lang="en-US" dirty="0" smtClean="0"/>
              <a:t>Remember, if you are dealing with an electrical cell, the equation above is identical to:</a:t>
            </a:r>
          </a:p>
          <a:p>
            <a:pPr marL="0" indent="0" algn="ctr">
              <a:buNone/>
            </a:pPr>
            <a:r>
              <a:rPr lang="en-US" dirty="0" err="1" smtClean="0"/>
              <a:t>ε</a:t>
            </a:r>
            <a:r>
              <a:rPr lang="en-US" dirty="0" err="1"/>
              <a:t>°</a:t>
            </a:r>
            <a:r>
              <a:rPr lang="en-US" baseline="-25000" dirty="0" err="1" smtClean="0"/>
              <a:t>cell</a:t>
            </a:r>
            <a:r>
              <a:rPr lang="en-US" dirty="0" smtClean="0"/>
              <a:t> </a:t>
            </a:r>
            <a:r>
              <a:rPr lang="en-US" dirty="0"/>
              <a:t>= </a:t>
            </a:r>
            <a:r>
              <a:rPr lang="en-US" dirty="0" err="1" smtClean="0"/>
              <a:t>ε°</a:t>
            </a:r>
            <a:r>
              <a:rPr lang="en-US" baseline="-25000" dirty="0" err="1" smtClean="0"/>
              <a:t>cathode</a:t>
            </a:r>
            <a:r>
              <a:rPr lang="en-US" dirty="0" smtClean="0"/>
              <a:t> - </a:t>
            </a:r>
            <a:r>
              <a:rPr lang="en-US" dirty="0" err="1" smtClean="0"/>
              <a:t>ε°</a:t>
            </a:r>
            <a:r>
              <a:rPr lang="en-US" baseline="-25000" dirty="0" err="1" smtClean="0"/>
              <a:t>anode</a:t>
            </a:r>
            <a:endParaRPr lang="en-US" baseline="-25000" dirty="0" smtClean="0"/>
          </a:p>
          <a:p>
            <a:pPr marL="0" indent="0" algn="ctr">
              <a:buNone/>
            </a:pPr>
            <a:r>
              <a:rPr lang="en-US" sz="2000" dirty="0" smtClean="0"/>
              <a:t>*in this equation, both </a:t>
            </a:r>
            <a:r>
              <a:rPr lang="en-US" sz="2000" dirty="0" err="1"/>
              <a:t>ε</a:t>
            </a:r>
            <a:r>
              <a:rPr lang="en-US" sz="2000" dirty="0" smtClean="0"/>
              <a:t>° values are reduction potentials*</a:t>
            </a:r>
          </a:p>
          <a:p>
            <a:pPr marL="0" indent="0">
              <a:buNone/>
            </a:pPr>
            <a:endParaRPr lang="en-US" dirty="0" smtClean="0"/>
          </a:p>
        </p:txBody>
      </p:sp>
    </p:spTree>
    <p:extLst>
      <p:ext uri="{BB962C8B-B14F-4D97-AF65-F5344CB8AC3E}">
        <p14:creationId xmlns:p14="http://schemas.microsoft.com/office/powerpoint/2010/main" val="2628471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Electrochemical Reactions</a:t>
            </a:r>
            <a:endParaRPr lang="en-US" sz="3600" dirty="0"/>
          </a:p>
        </p:txBody>
      </p:sp>
      <p:sp>
        <p:nvSpPr>
          <p:cNvPr id="3" name="Content Placeholder 2"/>
          <p:cNvSpPr>
            <a:spLocks noGrp="1"/>
          </p:cNvSpPr>
          <p:nvPr>
            <p:ph idx="1"/>
          </p:nvPr>
        </p:nvSpPr>
        <p:spPr>
          <a:xfrm>
            <a:off x="457200" y="1597005"/>
            <a:ext cx="8229600" cy="1293948"/>
          </a:xfrm>
        </p:spPr>
        <p:txBody>
          <a:bodyPr>
            <a:normAutofit fontScale="77500" lnSpcReduction="20000"/>
          </a:bodyPr>
          <a:lstStyle/>
          <a:p>
            <a:r>
              <a:rPr lang="en-US" dirty="0" smtClean="0"/>
              <a:t>The value </a:t>
            </a:r>
            <a:r>
              <a:rPr lang="en-US" dirty="0"/>
              <a:t>of </a:t>
            </a:r>
            <a:r>
              <a:rPr lang="en-US" dirty="0" err="1"/>
              <a:t>ε°</a:t>
            </a:r>
            <a:r>
              <a:rPr lang="en-US" baseline="-25000" dirty="0" err="1"/>
              <a:t>reduction</a:t>
            </a:r>
            <a:r>
              <a:rPr lang="en-US" dirty="0"/>
              <a:t> </a:t>
            </a:r>
            <a:r>
              <a:rPr lang="en-US" dirty="0" smtClean="0"/>
              <a:t>that you read on a table, is the relative strength of reduction of your half-reaction compared to the Standard Hydrogen Electrode (SHE). </a:t>
            </a:r>
          </a:p>
        </p:txBody>
      </p:sp>
      <p:pic>
        <p:nvPicPr>
          <p:cNvPr id="4" name="Picture 3" descr="Screen Shot 2016-03-29 at 3.06.25 PM.png"/>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5323570" y="2890952"/>
            <a:ext cx="3506095" cy="3291922"/>
          </a:xfrm>
          <a:prstGeom prst="rect">
            <a:avLst/>
          </a:prstGeom>
        </p:spPr>
      </p:pic>
      <p:sp>
        <p:nvSpPr>
          <p:cNvPr id="5" name="TextBox 4"/>
          <p:cNvSpPr txBox="1"/>
          <p:nvPr/>
        </p:nvSpPr>
        <p:spPr>
          <a:xfrm>
            <a:off x="457200" y="2565266"/>
            <a:ext cx="4866370" cy="2862323"/>
          </a:xfrm>
          <a:prstGeom prst="rect">
            <a:avLst/>
          </a:prstGeom>
          <a:noFill/>
        </p:spPr>
        <p:txBody>
          <a:bodyPr wrap="square" rtlCol="0">
            <a:spAutoFit/>
          </a:bodyPr>
          <a:lstStyle/>
          <a:p>
            <a:pPr marL="285750" indent="-285750">
              <a:buFont typeface="Arial"/>
              <a:buChar char="•"/>
            </a:pPr>
            <a:r>
              <a:rPr lang="en-US" dirty="0" smtClean="0"/>
              <a:t>This reaction describes the reduction of aqueous protons to form gaseous hydrogen. It is the standard for what we call 0V electrical potential.</a:t>
            </a:r>
          </a:p>
          <a:p>
            <a:pPr marL="285750" indent="-285750">
              <a:buFont typeface="Arial"/>
              <a:buChar char="•"/>
            </a:pPr>
            <a:r>
              <a:rPr lang="en-US" dirty="0" smtClean="0"/>
              <a:t>Therefore, we can observe that the (+) and (-) sign on the half-reaction is only based on how a reaction compares to the SHE.</a:t>
            </a:r>
          </a:p>
          <a:p>
            <a:pPr marL="742950" lvl="1" indent="-285750">
              <a:buFont typeface="Arial"/>
              <a:buChar char="•"/>
            </a:pPr>
            <a:r>
              <a:rPr lang="en-US" dirty="0" smtClean="0"/>
              <a:t>For a cell, what really matters is the potential difference between the cathode and the anode.</a:t>
            </a:r>
            <a:endParaRPr lang="en-US" dirty="0"/>
          </a:p>
        </p:txBody>
      </p:sp>
      <p:sp>
        <p:nvSpPr>
          <p:cNvPr id="7" name="Frame 6"/>
          <p:cNvSpPr/>
          <p:nvPr/>
        </p:nvSpPr>
        <p:spPr>
          <a:xfrm>
            <a:off x="5323570" y="4149694"/>
            <a:ext cx="3506095" cy="449261"/>
          </a:xfrm>
          <a:prstGeom prst="frame">
            <a:avLst/>
          </a:prstGeom>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565803" y="5520352"/>
            <a:ext cx="4627008" cy="1569660"/>
          </a:xfrm>
          <a:prstGeom prst="rect">
            <a:avLst/>
          </a:prstGeom>
          <a:noFill/>
        </p:spPr>
        <p:txBody>
          <a:bodyPr wrap="square" rtlCol="0">
            <a:spAutoFit/>
          </a:bodyPr>
          <a:lstStyle/>
          <a:p>
            <a:pPr marL="285750" indent="-285750">
              <a:buFontTx/>
              <a:buChar char="-"/>
            </a:pPr>
            <a:r>
              <a:rPr lang="en-US" sz="1600" i="1" dirty="0" smtClean="0"/>
              <a:t>Learning Outcome: be able to understand the importance of the standard hydrogen electrode </a:t>
            </a:r>
          </a:p>
          <a:p>
            <a:pPr marL="285750" indent="-285750">
              <a:buFontTx/>
              <a:buChar char="-"/>
            </a:pPr>
            <a:r>
              <a:rPr lang="en-US" sz="1600" i="1" dirty="0"/>
              <a:t>Learning Outcome: be able to identify and work with the correct reduction potentials based on a provided reaction</a:t>
            </a:r>
          </a:p>
          <a:p>
            <a:pPr marL="285750" indent="-285750">
              <a:buFontTx/>
              <a:buChar char="-"/>
            </a:pPr>
            <a:endParaRPr lang="en-US" sz="1600" i="1" dirty="0" smtClean="0"/>
          </a:p>
        </p:txBody>
      </p:sp>
    </p:spTree>
    <p:extLst>
      <p:ext uri="{BB962C8B-B14F-4D97-AF65-F5344CB8AC3E}">
        <p14:creationId xmlns:p14="http://schemas.microsoft.com/office/powerpoint/2010/main" val="3576383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7240</TotalTime>
  <Words>2914</Words>
  <Application>Microsoft Macintosh PowerPoint</Application>
  <PresentationFormat>On-screen Show (4:3)</PresentationFormat>
  <Paragraphs>242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CH302: Unit 3 Exam Review</vt:lpstr>
      <vt:lpstr>Objectives for Today</vt:lpstr>
      <vt:lpstr>Avoiding Common Mistakes</vt:lpstr>
      <vt:lpstr>The Basic Physics of Electrochemistry</vt:lpstr>
      <vt:lpstr>Electrochemical Reactions Learning Objectives</vt:lpstr>
      <vt:lpstr>Electrochemical Reactions</vt:lpstr>
      <vt:lpstr>Electrochemical Reactions</vt:lpstr>
      <vt:lpstr>Electrochemical Reactions</vt:lpstr>
      <vt:lpstr>Electrochemical Reactions</vt:lpstr>
      <vt:lpstr>Electrochemical Reactions</vt:lpstr>
      <vt:lpstr>Standard Electrochemical Cells Learning Objectives</vt:lpstr>
      <vt:lpstr>Standard Electrochemical Cells</vt:lpstr>
      <vt:lpstr>Overview of Voltaic and Electrolytic Cells</vt:lpstr>
      <vt:lpstr>The Electrochemical Cell</vt:lpstr>
      <vt:lpstr>Voltaic Cells</vt:lpstr>
      <vt:lpstr>Electrolytic Cells</vt:lpstr>
      <vt:lpstr>Standard Cell Nomenclature</vt:lpstr>
      <vt:lpstr>Nonstandard Electrochemical Cells Learning Objectives</vt:lpstr>
      <vt:lpstr>Nonstandard Electrochemical Cells</vt:lpstr>
      <vt:lpstr>Nonstandard Electrochemical Cells</vt:lpstr>
      <vt:lpstr>Nonstandard Electrochemical Cells</vt:lpstr>
      <vt:lpstr>Real World Applications Learning Objectives</vt:lpstr>
      <vt:lpstr>Real World Applications: Metal Plating</vt:lpstr>
      <vt:lpstr>Real World Applications: Batteries</vt:lpstr>
      <vt:lpstr>Real World Applications: Battery Examples</vt:lpstr>
      <vt:lpstr>Extra Slides, Questions</vt:lpstr>
      <vt:lpstr>Electrical Potential Question</vt:lpstr>
      <vt:lpstr>Electrical Potential Question</vt:lpstr>
      <vt:lpstr>Homework Question</vt:lpstr>
      <vt:lpstr>Not-so-Quick Review Question</vt:lpstr>
      <vt:lpstr>Not-so-Quick Review Question 2</vt:lpstr>
      <vt:lpstr>Not-so-Quick Review Question 2</vt:lpstr>
      <vt:lpstr>Quick Review Question</vt:lpstr>
      <vt:lpstr>Quick Review Question</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3 Review</dc:title>
  <dc:creator>James Wadman</dc:creator>
  <cp:lastModifiedBy>James Wadman</cp:lastModifiedBy>
  <cp:revision>589</cp:revision>
  <dcterms:created xsi:type="dcterms:W3CDTF">2015-10-27T01:19:51Z</dcterms:created>
  <dcterms:modified xsi:type="dcterms:W3CDTF">2016-04-05T23:37:53Z</dcterms:modified>
</cp:coreProperties>
</file>