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432" r:id="rId2"/>
    <p:sldId id="436" r:id="rId3"/>
    <p:sldId id="435" r:id="rId4"/>
    <p:sldId id="461" r:id="rId5"/>
    <p:sldId id="378" r:id="rId6"/>
    <p:sldId id="399" r:id="rId7"/>
    <p:sldId id="400" r:id="rId8"/>
    <p:sldId id="412" r:id="rId9"/>
    <p:sldId id="439" r:id="rId10"/>
    <p:sldId id="402" r:id="rId11"/>
    <p:sldId id="443" r:id="rId12"/>
    <p:sldId id="422" r:id="rId13"/>
    <p:sldId id="444" r:id="rId14"/>
    <p:sldId id="419" r:id="rId15"/>
    <p:sldId id="445" r:id="rId16"/>
    <p:sldId id="447" r:id="rId17"/>
    <p:sldId id="448" r:id="rId18"/>
    <p:sldId id="449" r:id="rId19"/>
    <p:sldId id="427" r:id="rId20"/>
    <p:sldId id="420" r:id="rId21"/>
    <p:sldId id="451" r:id="rId22"/>
    <p:sldId id="453" r:id="rId23"/>
    <p:sldId id="452" r:id="rId24"/>
    <p:sldId id="428" r:id="rId25"/>
    <p:sldId id="454" r:id="rId26"/>
    <p:sldId id="455" r:id="rId27"/>
    <p:sldId id="424" r:id="rId28"/>
    <p:sldId id="458" r:id="rId29"/>
    <p:sldId id="457" r:id="rId30"/>
    <p:sldId id="456" r:id="rId31"/>
    <p:sldId id="431" r:id="rId32"/>
    <p:sldId id="440" r:id="rId33"/>
    <p:sldId id="459" r:id="rId34"/>
    <p:sldId id="460" r:id="rId35"/>
    <p:sldId id="462" r:id="rId36"/>
    <p:sldId id="463" r:id="rId37"/>
    <p:sldId id="464" r:id="rId38"/>
    <p:sldId id="465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6E2"/>
    <a:srgbClr val="FAFAEE"/>
    <a:srgbClr val="EEE9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64" autoAdjust="0"/>
    <p:restoredTop sz="94660"/>
  </p:normalViewPr>
  <p:slideViewPr>
    <p:cSldViewPr snapToGrid="0" snapToObjects="1">
      <p:cViewPr>
        <p:scale>
          <a:sx n="75" d="100"/>
          <a:sy n="75" d="100"/>
        </p:scale>
        <p:origin x="-2576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3D15D-C6E6-5649-888E-58602445BA09}" type="datetimeFigureOut">
              <a:rPr lang="en-US" smtClean="0"/>
              <a:t>5/3/16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5BDF5-C50B-B84A-B92A-8B14101C4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6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D41CA-180A-5F4B-9663-5B6BF3FA7506}" type="datetimeFigureOut">
              <a:rPr lang="en-US" smtClean="0"/>
              <a:t>5/3/16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EB7F-924B-A943-BEAE-CAB244145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784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D41CA-180A-5F4B-9663-5B6BF3FA7506}" type="datetimeFigureOut">
              <a:rPr lang="en-US" smtClean="0"/>
              <a:t>5/3/16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EB7F-924B-A943-BEAE-CAB244145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383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D41CA-180A-5F4B-9663-5B6BF3FA7506}" type="datetimeFigureOut">
              <a:rPr lang="en-US" smtClean="0"/>
              <a:t>5/3/16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EB7F-924B-A943-BEAE-CAB244145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17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D41CA-180A-5F4B-9663-5B6BF3FA7506}" type="datetimeFigureOut">
              <a:rPr lang="en-US" smtClean="0"/>
              <a:t>5/3/16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EB7F-924B-A943-BEAE-CAB244145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7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D41CA-180A-5F4B-9663-5B6BF3FA7506}" type="datetimeFigureOut">
              <a:rPr lang="en-US" smtClean="0"/>
              <a:t>5/3/16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EB7F-924B-A943-BEAE-CAB244145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02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D41CA-180A-5F4B-9663-5B6BF3FA7506}" type="datetimeFigureOut">
              <a:rPr lang="en-US" smtClean="0"/>
              <a:t>5/3/16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EB7F-924B-A943-BEAE-CAB244145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47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D41CA-180A-5F4B-9663-5B6BF3FA7506}" type="datetimeFigureOut">
              <a:rPr lang="en-US" smtClean="0"/>
              <a:t>5/3/16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EB7F-924B-A943-BEAE-CAB244145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745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D41CA-180A-5F4B-9663-5B6BF3FA7506}" type="datetimeFigureOut">
              <a:rPr lang="en-US" smtClean="0"/>
              <a:t>5/3/16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EB7F-924B-A943-BEAE-CAB244145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05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D41CA-180A-5F4B-9663-5B6BF3FA7506}" type="datetimeFigureOut">
              <a:rPr lang="en-US" smtClean="0"/>
              <a:t>5/3/16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EB7F-924B-A943-BEAE-CAB244145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807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D41CA-180A-5F4B-9663-5B6BF3FA7506}" type="datetimeFigureOut">
              <a:rPr lang="en-US" smtClean="0"/>
              <a:t>5/3/16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EB7F-924B-A943-BEAE-CAB244145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2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D41CA-180A-5F4B-9663-5B6BF3FA7506}" type="datetimeFigureOut">
              <a:rPr lang="en-US" smtClean="0"/>
              <a:t>5/3/16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EB7F-924B-A943-BEAE-CAB244145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60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D41CA-180A-5F4B-9663-5B6BF3FA7506}" type="datetimeFigureOut">
              <a:rPr lang="en-US" smtClean="0"/>
              <a:t>5/3/16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DEB7F-924B-A943-BEAE-CAB244145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03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4" Type="http://schemas.openxmlformats.org/officeDocument/2006/relationships/image" Target="../media/image7.jpeg"/><Relationship Id="rId5" Type="http://schemas.microsoft.com/office/2007/relationships/hdphoto" Target="../media/hdphoto6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microsoft.com/office/2007/relationships/hdphoto" Target="../media/hdphoto7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microsoft.com/office/2007/relationships/hdphoto" Target="../media/hdphoto8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microsoft.com/office/2007/relationships/hdphoto" Target="../media/hdphoto9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microsoft.com/office/2007/relationships/hdphoto" Target="../media/hdphoto9.wdp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microsoft.com/office/2007/relationships/hdphoto" Target="../media/hdphoto10.wdp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microsoft.com/office/2007/relationships/hdphoto" Target="../media/hdphoto11.wdp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microsoft.com/office/2007/relationships/hdphoto" Target="../media/hdphoto12.wdp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4" Type="http://schemas.openxmlformats.org/officeDocument/2006/relationships/image" Target="../media/image18.jpeg"/><Relationship Id="rId5" Type="http://schemas.microsoft.com/office/2007/relationships/hdphoto" Target="../media/hdphoto14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microsoft.com/office/2007/relationships/hdphoto" Target="../media/hdphoto15.wdp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4" Type="http://schemas.openxmlformats.org/officeDocument/2006/relationships/image" Target="../media/image19.jpeg"/><Relationship Id="rId5" Type="http://schemas.microsoft.com/office/2007/relationships/hdphoto" Target="../media/hdphoto17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4" Type="http://schemas.openxmlformats.org/officeDocument/2006/relationships/slide" Target="slide4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jpeg"/><Relationship Id="rId5" Type="http://schemas.microsoft.com/office/2007/relationships/hdphoto" Target="../media/hdphoto2.wdp"/><Relationship Id="rId6" Type="http://schemas.openxmlformats.org/officeDocument/2006/relationships/image" Target="../media/image3.jpeg"/><Relationship Id="rId7" Type="http://schemas.microsoft.com/office/2007/relationships/hdphoto" Target="../media/hdphoto3.wdp"/><Relationship Id="rId8" Type="http://schemas.openxmlformats.org/officeDocument/2006/relationships/image" Target="../media/image4.jpeg"/><Relationship Id="rId9" Type="http://schemas.microsoft.com/office/2007/relationships/hdphoto" Target="../media/hdphoto4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95412"/>
            <a:ext cx="7772400" cy="1470025"/>
          </a:xfrm>
        </p:spPr>
        <p:txBody>
          <a:bodyPr/>
          <a:lstStyle/>
          <a:p>
            <a:r>
              <a:rPr lang="en-US" dirty="0" smtClean="0">
                <a:cs typeface="Helvetica Light"/>
              </a:rPr>
              <a:t>CH302: Unit 4 Exam Review</a:t>
            </a:r>
            <a:endParaRPr lang="en-US" dirty="0">
              <a:cs typeface="Helvetica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63759"/>
            <a:ext cx="6400800" cy="1752600"/>
          </a:xfrm>
        </p:spPr>
        <p:txBody>
          <a:bodyPr/>
          <a:lstStyle/>
          <a:p>
            <a:r>
              <a:rPr lang="en-US" dirty="0" smtClean="0">
                <a:cs typeface="Helvetica Light"/>
              </a:rPr>
              <a:t>Fundamentals of Nuclear, Kinetics</a:t>
            </a:r>
            <a:endParaRPr lang="en-US" dirty="0"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632604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95412"/>
            <a:ext cx="7772400" cy="1470025"/>
          </a:xfrm>
        </p:spPr>
        <p:txBody>
          <a:bodyPr/>
          <a:lstStyle/>
          <a:p>
            <a:r>
              <a:rPr lang="en-US" dirty="0" smtClean="0">
                <a:cs typeface="Helvetica Light"/>
              </a:rPr>
              <a:t>Kinetics</a:t>
            </a:r>
            <a:endParaRPr lang="en-US" dirty="0"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694215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Quantifying Rates Learning Objectives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Calculate the rate of consumption and production given the overall balanced chemical reaction</a:t>
            </a:r>
          </a:p>
          <a:p>
            <a:r>
              <a:rPr lang="en-US" sz="2000" dirty="0"/>
              <a:t>Rate law concepts: understand the attributes of a rate law including the definition of rate order, rate constant, dependence on concentration, and the units </a:t>
            </a:r>
            <a:r>
              <a:rPr lang="en-US" sz="2000" dirty="0" smtClean="0"/>
              <a:t>involved</a:t>
            </a:r>
          </a:p>
          <a:p>
            <a:r>
              <a:rPr lang="en-US" sz="2000" dirty="0" smtClean="0"/>
              <a:t>Empirical rate law: use the method of initial rates to determine the rate order or unknown concentrations of a given reaction</a:t>
            </a:r>
          </a:p>
          <a:p>
            <a:r>
              <a:rPr lang="en-US" sz="2000" dirty="0" smtClean="0"/>
              <a:t>Empirical rate law: know the definition and application of pseudo-first order reactions</a:t>
            </a:r>
          </a:p>
          <a:p>
            <a:r>
              <a:rPr lang="en-US" sz="2000" dirty="0" smtClean="0"/>
              <a:t>Integrated rate laws: use the integrated rate laws to determine the value of </a:t>
            </a:r>
            <a:r>
              <a:rPr lang="en-US" sz="2000" i="1" dirty="0" smtClean="0"/>
              <a:t>k</a:t>
            </a:r>
            <a:r>
              <a:rPr lang="en-US" sz="2000" dirty="0"/>
              <a:t> </a:t>
            </a:r>
            <a:r>
              <a:rPr lang="en-US" sz="2000" dirty="0" smtClean="0"/>
              <a:t> or concentration at a given time</a:t>
            </a:r>
          </a:p>
          <a:p>
            <a:r>
              <a:rPr lang="en-US" sz="2000" dirty="0" smtClean="0"/>
              <a:t>Integrated rate laws: use the integrated rate laws to determine solve problems using half-life given information about the order</a:t>
            </a:r>
          </a:p>
          <a:p>
            <a:r>
              <a:rPr lang="en-US" sz="2000" dirty="0" smtClean="0"/>
              <a:t>Apply the rate law equations to graphs given information about the order of the reaction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69333" y="6942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917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Relative Rate of a Reaction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91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Definition: The relative rate of a reaction refers to the </a:t>
            </a:r>
            <a:r>
              <a:rPr lang="en-US" b="1" dirty="0" smtClean="0">
                <a:solidFill>
                  <a:srgbClr val="F79646"/>
                </a:solidFill>
              </a:rPr>
              <a:t>rate of production per mole reaction</a:t>
            </a:r>
            <a:r>
              <a:rPr lang="en-US" dirty="0" smtClean="0"/>
              <a:t> (units: M/S)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It should be easy to see that this rate is stoichiometry dependent </a:t>
            </a:r>
          </a:p>
          <a:p>
            <a:pPr lvl="1"/>
            <a:r>
              <a:rPr lang="en-US" dirty="0" smtClean="0"/>
              <a:t>For example: the rate of production of a product with a coefficient of 2 will be twice as fast as the rate of production of a product with a coefficient of 1</a:t>
            </a:r>
          </a:p>
          <a:p>
            <a:pPr lvl="1"/>
            <a:r>
              <a:rPr lang="en-US" dirty="0" smtClean="0"/>
              <a:t>Common question: why do we </a:t>
            </a:r>
            <a:r>
              <a:rPr lang="en-US" i="1" dirty="0" smtClean="0"/>
              <a:t>divide</a:t>
            </a:r>
            <a:r>
              <a:rPr lang="en-US" dirty="0" smtClean="0"/>
              <a:t> by the coefficient if the rate is increasing (the answer can be understood conceptually, but it is easiest to plug in values and see how it works)</a:t>
            </a:r>
          </a:p>
          <a:p>
            <a:r>
              <a:rPr lang="en-US" dirty="0" smtClean="0"/>
              <a:t>You can solve for the relative rate of a reaction at any given time provided that you have a graph</a:t>
            </a:r>
          </a:p>
          <a:p>
            <a:pPr lvl="1"/>
            <a:endParaRPr lang="en-US" dirty="0" smtClean="0"/>
          </a:p>
        </p:txBody>
      </p:sp>
      <p:pic>
        <p:nvPicPr>
          <p:cNvPr id="6" name="Picture 5" descr="Screen Shot 2016-05-03 at 12.40.04 PM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33" y="2243667"/>
            <a:ext cx="3365500" cy="698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2254562"/>
            <a:ext cx="3365500" cy="6767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Calculate the rate of consumption and production given the overall balanced chemical reaction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83433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Relative Rate of a Reaction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8468"/>
            <a:ext cx="8229600" cy="119591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You can solve for the relative rate of a reaction at any given time provided that you have a graph</a:t>
            </a:r>
          </a:p>
          <a:p>
            <a:pPr lvl="1"/>
            <a:r>
              <a:rPr lang="en-US" dirty="0" smtClean="0"/>
              <a:t>The rate of a reaction at any given time is equal to the slope of the line tangent to your point in time </a:t>
            </a:r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0" y="621166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Apply the rate law equations to </a:t>
            </a:r>
            <a:r>
              <a:rPr lang="en-US" i="1" dirty="0" smtClean="0"/>
              <a:t>graphs</a:t>
            </a:r>
            <a:endParaRPr lang="en-US" i="1" dirty="0"/>
          </a:p>
        </p:txBody>
      </p:sp>
      <p:pic>
        <p:nvPicPr>
          <p:cNvPr id="4" name="Picture 3" descr="Screen Shot 2016-05-03 at 12.46.31 PM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74383"/>
            <a:ext cx="5871633" cy="37372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28833" y="2895600"/>
            <a:ext cx="2595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image depicts the rate (d[H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]/</a:t>
            </a:r>
            <a:r>
              <a:rPr lang="en-US" dirty="0" err="1" smtClean="0"/>
              <a:t>d</a:t>
            </a:r>
            <a:r>
              <a:rPr lang="en-US" i="1" dirty="0" err="1" smtClean="0"/>
              <a:t>t</a:t>
            </a:r>
            <a:r>
              <a:rPr lang="en-US" dirty="0" smtClean="0"/>
              <a:t>) at </a:t>
            </a:r>
            <a:r>
              <a:rPr lang="en-US" i="1" dirty="0" smtClean="0"/>
              <a:t>t</a:t>
            </a:r>
            <a:r>
              <a:rPr lang="en-US" dirty="0" smtClean="0"/>
              <a:t> = 10hrs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755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</a:t>
            </a:r>
            <a:r>
              <a:rPr lang="en-US" sz="3600" b="1" dirty="0">
                <a:solidFill>
                  <a:srgbClr val="F79646"/>
                </a:solidFill>
              </a:rPr>
              <a:t>Rate Law </a:t>
            </a:r>
            <a:r>
              <a:rPr lang="en-US" sz="3600" dirty="0"/>
              <a:t>of a reaction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611470"/>
          </a:xfrm>
        </p:spPr>
        <p:txBody>
          <a:bodyPr>
            <a:normAutofit fontScale="70000" lnSpcReduction="20000"/>
          </a:bodyPr>
          <a:lstStyle/>
          <a:p>
            <a:pPr marL="457200" lvl="1" indent="0" algn="ctr">
              <a:buNone/>
            </a:pPr>
            <a:r>
              <a:rPr lang="en-US" sz="3600" b="1" dirty="0"/>
              <a:t>rate = k[A]</a:t>
            </a:r>
            <a:r>
              <a:rPr lang="en-US" sz="3600" b="1" baseline="30000" dirty="0"/>
              <a:t>x</a:t>
            </a:r>
            <a:r>
              <a:rPr lang="en-US" sz="3600" b="1" dirty="0"/>
              <a:t>[B]</a:t>
            </a:r>
            <a:r>
              <a:rPr lang="en-US" sz="3600" b="1" baseline="30000" dirty="0"/>
              <a:t>y</a:t>
            </a:r>
            <a:r>
              <a:rPr lang="en-US" sz="3600" b="1" dirty="0"/>
              <a:t> 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571500" indent="-514350"/>
            <a:r>
              <a:rPr lang="en-US" dirty="0" smtClean="0"/>
              <a:t>This is the most common format to express a rate. </a:t>
            </a:r>
            <a:endParaRPr lang="en-US" dirty="0"/>
          </a:p>
          <a:p>
            <a:pPr marL="571500" indent="-514350"/>
            <a:r>
              <a:rPr lang="en-US" dirty="0" smtClean="0"/>
              <a:t>The rate law is often determined experimentally. </a:t>
            </a:r>
          </a:p>
          <a:p>
            <a:pPr marL="571500" indent="-514350"/>
            <a:r>
              <a:rPr lang="en-US" dirty="0" smtClean="0"/>
              <a:t>The exponents </a:t>
            </a:r>
            <a:r>
              <a:rPr lang="en-US" dirty="0" err="1" smtClean="0"/>
              <a:t>x,y</a:t>
            </a:r>
            <a:r>
              <a:rPr lang="en-US" dirty="0" smtClean="0"/>
              <a:t> can be any value except 0 (including fractional values)</a:t>
            </a:r>
          </a:p>
          <a:p>
            <a:pPr marL="971550" lvl="1" indent="-514350"/>
            <a:r>
              <a:rPr lang="en-US" dirty="0" smtClean="0"/>
              <a:t>Note: the exponents can </a:t>
            </a:r>
            <a:r>
              <a:rPr lang="en-US" i="1" dirty="0" smtClean="0"/>
              <a:t>technically</a:t>
            </a:r>
            <a:r>
              <a:rPr lang="en-US" dirty="0" smtClean="0"/>
              <a:t> be equal to 0, but if they are, we remove that term from the rate law</a:t>
            </a:r>
          </a:p>
          <a:p>
            <a:pPr marL="571500" indent="-514350"/>
            <a:r>
              <a:rPr lang="en-US" dirty="0" smtClean="0"/>
              <a:t>The order of the reactants is based on the exponents; the order of the overall reaction is the sum of exponents</a:t>
            </a:r>
          </a:p>
          <a:p>
            <a:pPr lvl="1"/>
            <a:r>
              <a:rPr lang="en-US" dirty="0"/>
              <a:t>Our units of </a:t>
            </a:r>
            <a:r>
              <a:rPr lang="en-US" b="1" i="1" dirty="0">
                <a:solidFill>
                  <a:srgbClr val="F79646"/>
                </a:solidFill>
              </a:rPr>
              <a:t>k</a:t>
            </a:r>
            <a:r>
              <a:rPr lang="en-US" b="1" dirty="0">
                <a:solidFill>
                  <a:srgbClr val="F79646"/>
                </a:solidFill>
              </a:rPr>
              <a:t> are dependent on the order of the total reaction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0</a:t>
            </a:r>
            <a:r>
              <a:rPr lang="en-US" baseline="30000" dirty="0"/>
              <a:t>th</a:t>
            </a:r>
            <a:r>
              <a:rPr lang="en-US" dirty="0"/>
              <a:t> order: k = Ms</a:t>
            </a:r>
            <a:r>
              <a:rPr lang="en-US" baseline="30000" dirty="0"/>
              <a:t>-1</a:t>
            </a:r>
            <a:endParaRPr lang="en-US" dirty="0"/>
          </a:p>
          <a:p>
            <a:pPr lvl="2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order: k = s</a:t>
            </a:r>
            <a:r>
              <a:rPr lang="en-US" baseline="30000" dirty="0"/>
              <a:t>-1</a:t>
            </a:r>
            <a:endParaRPr lang="en-US" dirty="0"/>
          </a:p>
          <a:p>
            <a:pPr lvl="2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order: k = M</a:t>
            </a:r>
            <a:r>
              <a:rPr lang="en-US" baseline="30000" dirty="0"/>
              <a:t>-1</a:t>
            </a:r>
            <a:r>
              <a:rPr lang="en-US" dirty="0"/>
              <a:t>s</a:t>
            </a:r>
            <a:r>
              <a:rPr lang="en-US" baseline="30000" dirty="0"/>
              <a:t>-1</a:t>
            </a:r>
            <a:endParaRPr lang="en-US" dirty="0"/>
          </a:p>
          <a:p>
            <a:pPr lvl="2"/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order: k = M</a:t>
            </a:r>
            <a:r>
              <a:rPr lang="en-US" baseline="30000" dirty="0"/>
              <a:t>-2 </a:t>
            </a:r>
            <a:r>
              <a:rPr lang="en-US" dirty="0"/>
              <a:t>s</a:t>
            </a:r>
            <a:r>
              <a:rPr lang="en-US" baseline="30000" dirty="0"/>
              <a:t>-1</a:t>
            </a:r>
          </a:p>
          <a:p>
            <a:pPr marL="1371600" lvl="2" indent="-514350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211669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Rate law concepts: understand the attributes of a rate law including the definition of rate order, rate constant, dependence on concentration, and the units involved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32143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Does Order Mean?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0953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In chemical kinetics, the order of a reactant is the </a:t>
            </a:r>
            <a:r>
              <a:rPr lang="en-US" b="1" dirty="0" smtClean="0">
                <a:solidFill>
                  <a:srgbClr val="F79646"/>
                </a:solidFill>
              </a:rPr>
              <a:t>power</a:t>
            </a:r>
            <a:r>
              <a:rPr lang="en-US" dirty="0" smtClean="0"/>
              <a:t> to which a reaction depends on the </a:t>
            </a:r>
            <a:r>
              <a:rPr lang="en-US" b="1" dirty="0" smtClean="0">
                <a:solidFill>
                  <a:srgbClr val="F79646"/>
                </a:solidFill>
              </a:rPr>
              <a:t>concentration</a:t>
            </a:r>
            <a:r>
              <a:rPr lang="en-US" dirty="0" smtClean="0"/>
              <a:t> of that particular reactant.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 smtClean="0"/>
              <a:t>Let’s look at A in our generic </a:t>
            </a:r>
            <a:r>
              <a:rPr lang="en-US" dirty="0"/>
              <a:t>reaction</a:t>
            </a:r>
            <a:r>
              <a:rPr lang="en-US" dirty="0" smtClean="0"/>
              <a:t>: 2A </a:t>
            </a:r>
            <a:r>
              <a:rPr lang="en-US" dirty="0"/>
              <a:t>+ 3B -&gt; 2C + </a:t>
            </a:r>
            <a:r>
              <a:rPr lang="en-US" dirty="0" smtClean="0"/>
              <a:t>3D, where our rate = k</a:t>
            </a:r>
            <a:r>
              <a:rPr lang="en-US" dirty="0"/>
              <a:t>[A]</a:t>
            </a:r>
            <a:r>
              <a:rPr lang="en-US" baseline="30000" dirty="0"/>
              <a:t>x</a:t>
            </a:r>
            <a:r>
              <a:rPr lang="en-US" dirty="0"/>
              <a:t>[B]</a:t>
            </a:r>
            <a:r>
              <a:rPr lang="en-US" baseline="30000" dirty="0"/>
              <a:t>y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0</a:t>
            </a:r>
            <a:r>
              <a:rPr lang="en-US" baseline="30000" dirty="0" smtClean="0"/>
              <a:t>th</a:t>
            </a:r>
            <a:r>
              <a:rPr lang="en-US" dirty="0" smtClean="0"/>
              <a:t> order: the reaction does not depend on the reactant </a:t>
            </a:r>
          </a:p>
          <a:p>
            <a:pPr lvl="2"/>
            <a:r>
              <a:rPr lang="en-US" dirty="0" smtClean="0"/>
              <a:t>X = 0, </a:t>
            </a:r>
            <a:r>
              <a:rPr lang="en-US" dirty="0"/>
              <a:t>our </a:t>
            </a:r>
            <a:r>
              <a:rPr lang="en-US" dirty="0" smtClean="0"/>
              <a:t>[</a:t>
            </a:r>
            <a:r>
              <a:rPr lang="en-US" dirty="0"/>
              <a:t>A]</a:t>
            </a:r>
            <a:r>
              <a:rPr lang="en-US" baseline="30000" dirty="0" smtClean="0"/>
              <a:t>x</a:t>
            </a:r>
            <a:r>
              <a:rPr lang="en-US" dirty="0" smtClean="0"/>
              <a:t> term is equal to 1</a:t>
            </a:r>
          </a:p>
          <a:p>
            <a:pPr lvl="2"/>
            <a:r>
              <a:rPr lang="en-US" dirty="0" smtClean="0"/>
              <a:t>Multiply [A] by 2, you have no change in rate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order: the reaction depends on the reactant linearly</a:t>
            </a:r>
          </a:p>
          <a:p>
            <a:pPr lvl="2"/>
            <a:r>
              <a:rPr lang="en-US" dirty="0" smtClean="0"/>
              <a:t>X = 1, the rate is proportional to  any change in [A] </a:t>
            </a:r>
          </a:p>
          <a:p>
            <a:pPr lvl="2"/>
            <a:r>
              <a:rPr lang="en-US" dirty="0" smtClean="0"/>
              <a:t>Multiply [A] by 2, your rate multiplies by 2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order: the reaction depends on the reactant squared</a:t>
            </a:r>
          </a:p>
          <a:p>
            <a:pPr lvl="2"/>
            <a:r>
              <a:rPr lang="en-US" dirty="0" smtClean="0"/>
              <a:t>X = 2, the rate is proportional to any change in </a:t>
            </a:r>
            <a:r>
              <a:rPr lang="en-US" dirty="0"/>
              <a:t>[A</a:t>
            </a:r>
            <a:r>
              <a:rPr lang="en-US" dirty="0" smtClean="0"/>
              <a:t>]</a:t>
            </a:r>
            <a:r>
              <a:rPr lang="en-US" baseline="30000" dirty="0" smtClean="0"/>
              <a:t>2</a:t>
            </a:r>
          </a:p>
          <a:p>
            <a:pPr lvl="2"/>
            <a:r>
              <a:rPr lang="en-US" dirty="0" smtClean="0"/>
              <a:t>Multiply [A] by 2, your rate multiplies by 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211669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Rate law concepts: understand the attributes of a rate law including the definition of rate order, rate constant, dependence on concentration, and the units involved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03916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Methods of Initial Rates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128933" cy="1549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following reaction is the bromination of pentene:</a:t>
            </a:r>
          </a:p>
          <a:p>
            <a:pPr marL="0" indent="0">
              <a:buNone/>
            </a:pPr>
            <a:r>
              <a:rPr lang="en-US" dirty="0" smtClean="0"/>
              <a:t>			C</a:t>
            </a:r>
            <a:r>
              <a:rPr lang="en-US" baseline="-25000" dirty="0" smtClean="0"/>
              <a:t>5</a:t>
            </a:r>
            <a:r>
              <a:rPr lang="en-US" dirty="0" smtClean="0"/>
              <a:t>H</a:t>
            </a:r>
            <a:r>
              <a:rPr lang="en-US" baseline="-25000" dirty="0" smtClean="0"/>
              <a:t>10</a:t>
            </a:r>
            <a:r>
              <a:rPr lang="en-US" dirty="0" smtClean="0"/>
              <a:t> + </a:t>
            </a:r>
            <a:r>
              <a:rPr lang="en-US" dirty="0" err="1" smtClean="0"/>
              <a:t>HBr</a:t>
            </a:r>
            <a:r>
              <a:rPr lang="en-US" dirty="0" smtClean="0"/>
              <a:t> -&gt;  C</a:t>
            </a:r>
            <a:r>
              <a:rPr lang="en-US" baseline="-25000" dirty="0" smtClean="0"/>
              <a:t>5</a:t>
            </a:r>
            <a:r>
              <a:rPr lang="en-US" dirty="0" smtClean="0"/>
              <a:t>H</a:t>
            </a:r>
            <a:r>
              <a:rPr lang="en-US" baseline="-25000" dirty="0" smtClean="0"/>
              <a:t>11</a:t>
            </a:r>
            <a:r>
              <a:rPr lang="en-US" dirty="0" smtClean="0"/>
              <a:t>Br</a:t>
            </a:r>
          </a:p>
          <a:p>
            <a:r>
              <a:rPr lang="en-US" dirty="0" smtClean="0"/>
              <a:t>The rate is written as </a:t>
            </a:r>
            <a:r>
              <a:rPr lang="en-US" i="1" dirty="0" smtClean="0"/>
              <a:t>rate</a:t>
            </a:r>
            <a:r>
              <a:rPr lang="en-US" dirty="0" smtClean="0"/>
              <a:t> = k[C</a:t>
            </a:r>
            <a:r>
              <a:rPr lang="en-US" baseline="-25000" dirty="0" smtClean="0"/>
              <a:t>5</a:t>
            </a:r>
            <a:r>
              <a:rPr lang="en-US" dirty="0" smtClean="0"/>
              <a:t>H</a:t>
            </a:r>
            <a:r>
              <a:rPr lang="en-US" baseline="-25000" dirty="0" smtClean="0"/>
              <a:t>10</a:t>
            </a:r>
            <a:r>
              <a:rPr lang="en-US" dirty="0" smtClean="0"/>
              <a:t>]</a:t>
            </a:r>
            <a:r>
              <a:rPr lang="en-US" baseline="30000" dirty="0" smtClean="0"/>
              <a:t>x</a:t>
            </a:r>
            <a:r>
              <a:rPr lang="en-US" dirty="0" smtClean="0"/>
              <a:t>[</a:t>
            </a:r>
            <a:r>
              <a:rPr lang="en-US" dirty="0" err="1" smtClean="0"/>
              <a:t>HBr</a:t>
            </a:r>
            <a:r>
              <a:rPr lang="en-US" dirty="0" smtClean="0"/>
              <a:t>]</a:t>
            </a:r>
            <a:r>
              <a:rPr lang="en-US" baseline="30000" dirty="0" smtClean="0"/>
              <a:t>y</a:t>
            </a:r>
            <a:r>
              <a:rPr lang="en-US" dirty="0" smtClean="0"/>
              <a:t>. Use the following data to solve for x, y, and k: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63994"/>
              </p:ext>
            </p:extLst>
          </p:nvPr>
        </p:nvGraphicFramePr>
        <p:xfrm>
          <a:off x="1062567" y="3231148"/>
          <a:ext cx="6096000" cy="1757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439487">
                <a:tc>
                  <a:txBody>
                    <a:bodyPr/>
                    <a:lstStyle/>
                    <a:p>
                      <a:r>
                        <a:rPr lang="en-US" dirty="0" smtClean="0"/>
                        <a:t>Trial 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[C</a:t>
                      </a:r>
                      <a:r>
                        <a:rPr lang="en-US" baseline="-25000" dirty="0" smtClean="0"/>
                        <a:t>5</a:t>
                      </a:r>
                      <a:r>
                        <a:rPr lang="en-US" dirty="0" smtClean="0"/>
                        <a:t>H</a:t>
                      </a:r>
                      <a:r>
                        <a:rPr lang="en-US" baseline="-25000" dirty="0" smtClean="0"/>
                        <a:t>10</a:t>
                      </a:r>
                      <a:r>
                        <a:rPr lang="en-US" baseline="0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</a:t>
                      </a:r>
                      <a:r>
                        <a:rPr lang="en-US" dirty="0" err="1" smtClean="0"/>
                        <a:t>HBr</a:t>
                      </a:r>
                      <a:r>
                        <a:rPr lang="en-US" baseline="0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Rate</a:t>
                      </a:r>
                      <a:endParaRPr lang="en-US" dirty="0"/>
                    </a:p>
                  </a:txBody>
                  <a:tcPr/>
                </a:tc>
              </a:tr>
              <a:tr h="439487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10M/s</a:t>
                      </a:r>
                      <a:endParaRPr lang="en-US" dirty="0"/>
                    </a:p>
                  </a:txBody>
                  <a:tcPr/>
                </a:tc>
              </a:tr>
              <a:tr h="439487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20M/s</a:t>
                      </a:r>
                      <a:endParaRPr lang="en-US" dirty="0"/>
                    </a:p>
                  </a:txBody>
                  <a:tcPr/>
                </a:tc>
              </a:tr>
              <a:tr h="439487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40M/s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54356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 familiar with the equation:</a:t>
            </a:r>
          </a:p>
          <a:p>
            <a:endParaRPr lang="en-US" dirty="0"/>
          </a:p>
        </p:txBody>
      </p:sp>
      <p:pic>
        <p:nvPicPr>
          <p:cNvPr id="6" name="Picture 5" descr="Screen Shot 2016-05-03 at 1.01.02 PM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567" y="5065931"/>
            <a:ext cx="2717800" cy="101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211669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Empirical rate law: use the method of initial rates to determine the rate order or unknown concentrations of a given reaction</a:t>
            </a:r>
          </a:p>
          <a:p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7713579" y="274638"/>
            <a:ext cx="13038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79646"/>
                </a:solidFill>
              </a:rPr>
              <a:t>***There are a few questions on this topic, so please know it!***</a:t>
            </a:r>
            <a:endParaRPr lang="en-US" dirty="0">
              <a:solidFill>
                <a:srgbClr val="F79646"/>
              </a:solidFill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6828367" y="5571067"/>
            <a:ext cx="622300" cy="18626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586133" y="4197277"/>
            <a:ext cx="1219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equation can be expanded for more than 2 reactants!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718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Methods of Initial Rates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9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728324"/>
              </p:ext>
            </p:extLst>
          </p:nvPr>
        </p:nvGraphicFramePr>
        <p:xfrm>
          <a:off x="1448246" y="1600201"/>
          <a:ext cx="6096000" cy="1757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439487">
                <a:tc>
                  <a:txBody>
                    <a:bodyPr/>
                    <a:lstStyle/>
                    <a:p>
                      <a:r>
                        <a:rPr lang="en-US" dirty="0" smtClean="0"/>
                        <a:t>Trial 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[C</a:t>
                      </a:r>
                      <a:r>
                        <a:rPr lang="en-US" baseline="-25000" dirty="0" smtClean="0"/>
                        <a:t>5</a:t>
                      </a:r>
                      <a:r>
                        <a:rPr lang="en-US" dirty="0" smtClean="0"/>
                        <a:t>H</a:t>
                      </a:r>
                      <a:r>
                        <a:rPr lang="en-US" baseline="-25000" dirty="0" smtClean="0"/>
                        <a:t>10</a:t>
                      </a:r>
                      <a:r>
                        <a:rPr lang="en-US" baseline="0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</a:t>
                      </a:r>
                      <a:r>
                        <a:rPr lang="en-US" dirty="0" err="1" smtClean="0"/>
                        <a:t>HBr</a:t>
                      </a:r>
                      <a:r>
                        <a:rPr lang="en-US" baseline="0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Rate</a:t>
                      </a:r>
                      <a:endParaRPr lang="en-US" dirty="0"/>
                    </a:p>
                  </a:txBody>
                  <a:tcPr/>
                </a:tc>
              </a:tr>
              <a:tr h="439487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10M/s</a:t>
                      </a:r>
                      <a:endParaRPr lang="en-US" dirty="0"/>
                    </a:p>
                  </a:txBody>
                  <a:tcPr/>
                </a:tc>
              </a:tr>
              <a:tr h="439487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20M/s</a:t>
                      </a:r>
                      <a:endParaRPr lang="en-US" dirty="0"/>
                    </a:p>
                  </a:txBody>
                  <a:tcPr/>
                </a:tc>
              </a:tr>
              <a:tr h="439487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40M/s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3574870"/>
            <a:ext cx="822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What are you doing here: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You are measuring </a:t>
            </a:r>
            <a:r>
              <a:rPr lang="en-US" sz="2000" b="1" dirty="0" smtClean="0">
                <a:solidFill>
                  <a:srgbClr val="F79646"/>
                </a:solidFill>
              </a:rPr>
              <a:t>the initial rate of a reaction </a:t>
            </a:r>
            <a:r>
              <a:rPr lang="en-US" sz="2000" dirty="0" smtClean="0"/>
              <a:t>to determine the dependence of the rate on the concentration of your reactants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This experimental technique can be applied to reactions with more than two reactants, and sometimes there is not a clear way to cancel out all your terms – trust your equation if you get stuck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Rate orders do not have to be whole number integers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Eventually you can solve for x, y, and k using the equation: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Rate = </a:t>
            </a:r>
            <a:r>
              <a:rPr lang="en-US" sz="2000" dirty="0"/>
              <a:t>k[C</a:t>
            </a:r>
            <a:r>
              <a:rPr lang="en-US" sz="2000" baseline="-25000" dirty="0"/>
              <a:t>5</a:t>
            </a:r>
            <a:r>
              <a:rPr lang="en-US" sz="2000" dirty="0"/>
              <a:t>H</a:t>
            </a:r>
            <a:r>
              <a:rPr lang="en-US" sz="2000" baseline="-25000" dirty="0"/>
              <a:t>10</a:t>
            </a:r>
            <a:r>
              <a:rPr lang="en-US" sz="2000" dirty="0"/>
              <a:t>]</a:t>
            </a:r>
            <a:r>
              <a:rPr lang="en-US" sz="2000" baseline="30000" dirty="0"/>
              <a:t>x</a:t>
            </a:r>
            <a:r>
              <a:rPr lang="en-US" sz="2000" dirty="0"/>
              <a:t>[</a:t>
            </a:r>
            <a:r>
              <a:rPr lang="en-US" sz="2000" dirty="0" err="1"/>
              <a:t>HBr</a:t>
            </a:r>
            <a:r>
              <a:rPr lang="en-US" sz="2000" dirty="0"/>
              <a:t>]</a:t>
            </a:r>
            <a:r>
              <a:rPr lang="en-US" sz="2000" baseline="30000" dirty="0" smtClean="0"/>
              <a:t>y	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330383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Solution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75262"/>
            <a:ext cx="8229600" cy="3388915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Between trials 1, 2: we doubled the concentration of pentene and the rate doubled. No change was made to bromine.</a:t>
            </a:r>
          </a:p>
          <a:p>
            <a:r>
              <a:rPr lang="en-US" dirty="0" smtClean="0"/>
              <a:t>Between trials 2, 3: we doubled the concentration of bromine and the rate doubled. No change was made in pentene. This is indicative of a reaction that is first order in bromine.</a:t>
            </a:r>
          </a:p>
          <a:p>
            <a:r>
              <a:rPr lang="en-US" dirty="0" smtClean="0"/>
              <a:t>Now that we know the order of the reaction, we can set up our equation: rate = k[</a:t>
            </a:r>
            <a:r>
              <a:rPr lang="en-US" dirty="0"/>
              <a:t>C</a:t>
            </a:r>
            <a:r>
              <a:rPr lang="en-US" baseline="-25000" dirty="0"/>
              <a:t>5</a:t>
            </a:r>
            <a:r>
              <a:rPr lang="en-US" dirty="0"/>
              <a:t>H</a:t>
            </a:r>
            <a:r>
              <a:rPr lang="en-US" baseline="-25000" dirty="0"/>
              <a:t>10</a:t>
            </a:r>
            <a:r>
              <a:rPr lang="en-US" dirty="0" smtClean="0"/>
              <a:t>]</a:t>
            </a:r>
            <a:r>
              <a:rPr lang="en-US" baseline="30000" dirty="0" smtClean="0"/>
              <a:t>1</a:t>
            </a:r>
            <a:r>
              <a:rPr lang="en-US" dirty="0" smtClean="0"/>
              <a:t>[</a:t>
            </a:r>
            <a:r>
              <a:rPr lang="en-US" dirty="0"/>
              <a:t>Br</a:t>
            </a:r>
            <a:r>
              <a:rPr lang="en-US" baseline="-25000" dirty="0"/>
              <a:t>2</a:t>
            </a:r>
            <a:r>
              <a:rPr lang="en-US" dirty="0" smtClean="0"/>
              <a:t>]</a:t>
            </a:r>
            <a:r>
              <a:rPr lang="en-US" baseline="30000" dirty="0"/>
              <a:t>1</a:t>
            </a:r>
            <a:r>
              <a:rPr lang="en-US" dirty="0" smtClean="0"/>
              <a:t>. The reaction is second order overall.</a:t>
            </a:r>
          </a:p>
          <a:p>
            <a:r>
              <a:rPr lang="en-US" dirty="0" smtClean="0"/>
              <a:t>We can use any trial to solve for k. For example: 10M/s = k(2M)(2M), k = (10M/s )/ (2M)</a:t>
            </a:r>
            <a:r>
              <a:rPr lang="en-US" baseline="30000" dirty="0" smtClean="0"/>
              <a:t>2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F79646"/>
                </a:solidFill>
              </a:rPr>
              <a:t>k = 2.5M</a:t>
            </a:r>
            <a:r>
              <a:rPr lang="en-US" b="1" baseline="30000" dirty="0" smtClean="0">
                <a:solidFill>
                  <a:srgbClr val="F79646"/>
                </a:solidFill>
              </a:rPr>
              <a:t>-1</a:t>
            </a:r>
            <a:r>
              <a:rPr lang="en-US" b="1" dirty="0" smtClean="0">
                <a:solidFill>
                  <a:srgbClr val="F79646"/>
                </a:solidFill>
              </a:rPr>
              <a:t>S</a:t>
            </a:r>
            <a:r>
              <a:rPr lang="en-US" b="1" baseline="30000" dirty="0" smtClean="0">
                <a:solidFill>
                  <a:srgbClr val="F79646"/>
                </a:solidFill>
              </a:rPr>
              <a:t>-1</a:t>
            </a:r>
            <a:endParaRPr lang="en-US" b="1" dirty="0" smtClean="0">
              <a:solidFill>
                <a:srgbClr val="F79646"/>
              </a:solidFill>
            </a:endParaRPr>
          </a:p>
          <a:p>
            <a:r>
              <a:rPr lang="en-US" b="1" dirty="0" smtClean="0">
                <a:solidFill>
                  <a:srgbClr val="F79646"/>
                </a:solidFill>
              </a:rPr>
              <a:t>Important</a:t>
            </a:r>
            <a:r>
              <a:rPr lang="en-US" dirty="0" smtClean="0"/>
              <a:t>: trials 1, 3 don’t make for a great comparison at the beginning because both reagents have different concentrations. It’s difficult to determine which reagent is causing the rate to change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126607"/>
              </p:ext>
            </p:extLst>
          </p:nvPr>
        </p:nvGraphicFramePr>
        <p:xfrm>
          <a:off x="1443789" y="1417638"/>
          <a:ext cx="6096000" cy="1757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439487">
                <a:tc>
                  <a:txBody>
                    <a:bodyPr/>
                    <a:lstStyle/>
                    <a:p>
                      <a:r>
                        <a:rPr lang="en-US" dirty="0" smtClean="0"/>
                        <a:t>Trial 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[C</a:t>
                      </a:r>
                      <a:r>
                        <a:rPr lang="en-US" baseline="-25000" dirty="0" smtClean="0"/>
                        <a:t>5</a:t>
                      </a:r>
                      <a:r>
                        <a:rPr lang="en-US" dirty="0" smtClean="0"/>
                        <a:t>H</a:t>
                      </a:r>
                      <a:r>
                        <a:rPr lang="en-US" baseline="-25000" dirty="0" smtClean="0"/>
                        <a:t>10</a:t>
                      </a:r>
                      <a:r>
                        <a:rPr lang="en-US" baseline="0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</a:t>
                      </a:r>
                      <a:r>
                        <a:rPr lang="en-US" dirty="0" err="1" smtClean="0"/>
                        <a:t>HBr</a:t>
                      </a:r>
                      <a:r>
                        <a:rPr lang="en-US" baseline="0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Rate</a:t>
                      </a:r>
                      <a:endParaRPr lang="en-US" dirty="0"/>
                    </a:p>
                  </a:txBody>
                  <a:tcPr/>
                </a:tc>
              </a:tr>
              <a:tr h="439487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10M/s</a:t>
                      </a:r>
                      <a:endParaRPr lang="en-US" dirty="0"/>
                    </a:p>
                  </a:txBody>
                  <a:tcPr/>
                </a:tc>
              </a:tr>
              <a:tr h="439487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20M/s</a:t>
                      </a:r>
                      <a:endParaRPr lang="en-US" dirty="0"/>
                    </a:p>
                  </a:txBody>
                  <a:tcPr/>
                </a:tc>
              </a:tr>
              <a:tr h="439487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40M/s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1500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Pseudo-First Order: Definition, Application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600"/>
            <a:ext cx="8229600" cy="5063978"/>
          </a:xfrm>
        </p:spPr>
        <p:txBody>
          <a:bodyPr>
            <a:normAutofit fontScale="70000" lnSpcReduction="20000"/>
          </a:bodyPr>
          <a:lstStyle/>
          <a:p>
            <a:pPr marL="457200" lvl="1" indent="0" algn="ctr">
              <a:buNone/>
            </a:pPr>
            <a:r>
              <a:rPr lang="en-US" sz="3600" dirty="0" smtClean="0"/>
              <a:t>Suppose: </a:t>
            </a:r>
            <a:r>
              <a:rPr lang="en-US" sz="3600" b="1" dirty="0" smtClean="0"/>
              <a:t>rate = k[A][B]</a:t>
            </a:r>
          </a:p>
          <a:p>
            <a:pPr marL="457200" lvl="1" indent="0" algn="ctr">
              <a:buNone/>
            </a:pPr>
            <a:endParaRPr lang="en-US" dirty="0" smtClean="0"/>
          </a:p>
          <a:p>
            <a:pPr marL="571500" indent="-514350"/>
            <a:r>
              <a:rPr lang="en-US" dirty="0" smtClean="0"/>
              <a:t>It is </a:t>
            </a:r>
            <a:r>
              <a:rPr lang="en-US" b="1" dirty="0" smtClean="0">
                <a:solidFill>
                  <a:srgbClr val="F79646"/>
                </a:solidFill>
              </a:rPr>
              <a:t>much easier</a:t>
            </a:r>
            <a:r>
              <a:rPr lang="en-US" dirty="0" smtClean="0"/>
              <a:t> to calculate the rate of a first order reaction than a second (or higher) order reaction</a:t>
            </a:r>
          </a:p>
          <a:p>
            <a:pPr marL="971550" lvl="1" indent="-514350"/>
            <a:r>
              <a:rPr lang="en-US" dirty="0" smtClean="0"/>
              <a:t>We can therefore design an experiment where one of our reactants remains </a:t>
            </a:r>
            <a:r>
              <a:rPr lang="en-US" b="1" dirty="0" smtClean="0">
                <a:solidFill>
                  <a:srgbClr val="F79646"/>
                </a:solidFill>
              </a:rPr>
              <a:t>relatively unchanged</a:t>
            </a:r>
            <a:r>
              <a:rPr lang="en-US" dirty="0" smtClean="0"/>
              <a:t>. We do this by </a:t>
            </a:r>
            <a:r>
              <a:rPr lang="en-US" b="1" dirty="0" smtClean="0">
                <a:solidFill>
                  <a:srgbClr val="F79646"/>
                </a:solidFill>
              </a:rPr>
              <a:t>making the concentration of B way larger than A </a:t>
            </a:r>
          </a:p>
          <a:p>
            <a:pPr marL="971550" lvl="1" indent="-514350"/>
            <a:r>
              <a:rPr lang="en-US" dirty="0" smtClean="0"/>
              <a:t>In other words, the order of [B] virtually becomes 0 for any experiment we run with these concentrations</a:t>
            </a:r>
          </a:p>
          <a:p>
            <a:pPr marL="971550" lvl="1" indent="-514350"/>
            <a:r>
              <a:rPr lang="en-US" dirty="0" smtClean="0"/>
              <a:t>This changes our rate to a first order expression:</a:t>
            </a:r>
          </a:p>
          <a:p>
            <a:pPr marL="1828800" lvl="3" indent="-514350"/>
            <a:r>
              <a:rPr lang="en-US" dirty="0" smtClean="0"/>
              <a:t>New rate law: </a:t>
            </a:r>
            <a:r>
              <a:rPr lang="en-US" b="1" dirty="0">
                <a:solidFill>
                  <a:srgbClr val="F79646"/>
                </a:solidFill>
              </a:rPr>
              <a:t>rate = </a:t>
            </a:r>
            <a:r>
              <a:rPr lang="en-US" b="1" dirty="0" smtClean="0">
                <a:solidFill>
                  <a:srgbClr val="F79646"/>
                </a:solidFill>
              </a:rPr>
              <a:t>k’[</a:t>
            </a:r>
            <a:r>
              <a:rPr lang="en-US" b="1" dirty="0">
                <a:solidFill>
                  <a:srgbClr val="F79646"/>
                </a:solidFill>
              </a:rPr>
              <a:t>A</a:t>
            </a:r>
            <a:r>
              <a:rPr lang="en-US" b="1" dirty="0" smtClean="0">
                <a:solidFill>
                  <a:srgbClr val="F79646"/>
                </a:solidFill>
              </a:rPr>
              <a:t>]; where k’ = k[B]</a:t>
            </a:r>
          </a:p>
          <a:p>
            <a:pPr marL="971550" lvl="1" indent="-514350"/>
            <a:r>
              <a:rPr lang="en-US" b="1" dirty="0" smtClean="0"/>
              <a:t>We can use the data we get from a pseudo-first order experiment to determine the rate constant of the corresponding second order reaction</a:t>
            </a:r>
          </a:p>
          <a:p>
            <a:pPr marL="1371600" lvl="2" indent="-514350"/>
            <a:r>
              <a:rPr lang="en-US" dirty="0" smtClean="0"/>
              <a:t>What does this mean? If we set up an experiment to determine k’, we can get back to k simply by dividing out the concentration of the high concentration </a:t>
            </a:r>
          </a:p>
          <a:p>
            <a:pPr marL="1371600" lvl="2" indent="-514350"/>
            <a:r>
              <a:rPr lang="en-US" dirty="0" smtClean="0"/>
              <a:t>k = k’/[B]</a:t>
            </a:r>
            <a:endParaRPr lang="en-US" dirty="0"/>
          </a:p>
          <a:p>
            <a:pPr marL="1371600" lvl="2" indent="-514350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3958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Empirical rate law: know the definition and application of pseudo-first order reactions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32272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Common Mistakes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397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Myths we told you, and why they’re not true:</a:t>
            </a:r>
          </a:p>
          <a:p>
            <a:pPr lvl="1"/>
            <a:r>
              <a:rPr lang="en-US" dirty="0" smtClean="0"/>
              <a:t>Myth: Stoichiometry doesn’t matter in kinetics </a:t>
            </a:r>
          </a:p>
          <a:p>
            <a:pPr lvl="2"/>
            <a:r>
              <a:rPr lang="en-US" dirty="0" smtClean="0"/>
              <a:t>Stoichiometry is essential for determining the rate order of elementary steps</a:t>
            </a:r>
          </a:p>
          <a:p>
            <a:pPr lvl="2"/>
            <a:r>
              <a:rPr lang="en-US" dirty="0" smtClean="0"/>
              <a:t>Stoichiometry is essential for determining “relative rates” of reactions</a:t>
            </a:r>
          </a:p>
          <a:p>
            <a:pPr lvl="2"/>
            <a:r>
              <a:rPr lang="en-US" dirty="0" smtClean="0"/>
              <a:t>Stoichiometry does not necessarily indicate anything about the rate given the overall balanced reaction (this should be obvious now that we know all about mechanisms)</a:t>
            </a:r>
          </a:p>
          <a:p>
            <a:pPr lvl="1"/>
            <a:r>
              <a:rPr lang="en-US" dirty="0" smtClean="0"/>
              <a:t>Myth: The order of a reaction or reactants are whole number integers </a:t>
            </a:r>
          </a:p>
          <a:p>
            <a:pPr lvl="2"/>
            <a:r>
              <a:rPr lang="en-US" dirty="0" smtClean="0"/>
              <a:t>When using the method of initial rates, empirically derived rate orders can be any value (fractions included)</a:t>
            </a:r>
          </a:p>
          <a:p>
            <a:pPr lvl="2"/>
            <a:r>
              <a:rPr lang="en-US" dirty="0" smtClean="0"/>
              <a:t>In CH204L, we rounded the rate order – in reality, we do not round the empirical rate order</a:t>
            </a:r>
          </a:p>
          <a:p>
            <a:pPr lvl="2"/>
            <a:r>
              <a:rPr lang="en-US" dirty="0" smtClean="0"/>
              <a:t>You can end up with fractional rate orders when you take a square root in kinetic equilibrium problems or when solving for the rate using the method of initial rate</a:t>
            </a:r>
          </a:p>
        </p:txBody>
      </p:sp>
    </p:spTree>
    <p:extLst>
      <p:ext uri="{BB962C8B-B14F-4D97-AF65-F5344CB8AC3E}">
        <p14:creationId xmlns:p14="http://schemas.microsoft.com/office/powerpoint/2010/main" val="4225016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457200"/>
            <a:r>
              <a:rPr lang="en-US" sz="3600" dirty="0"/>
              <a:t>The </a:t>
            </a:r>
            <a:r>
              <a:rPr lang="en-US" sz="3600" b="1" dirty="0">
                <a:solidFill>
                  <a:srgbClr val="F79646"/>
                </a:solidFill>
              </a:rPr>
              <a:t>Integrated Rate Law </a:t>
            </a:r>
            <a:r>
              <a:rPr lang="en-US" sz="3600" dirty="0"/>
              <a:t>of a reaction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62822"/>
            <a:ext cx="8229600" cy="3287177"/>
          </a:xfrm>
        </p:spPr>
        <p:txBody>
          <a:bodyPr>
            <a:normAutofit fontScale="62500" lnSpcReduction="20000"/>
          </a:bodyPr>
          <a:lstStyle/>
          <a:p>
            <a:pPr marL="571500" indent="-514350"/>
            <a:r>
              <a:rPr lang="en-US" dirty="0" smtClean="0"/>
              <a:t>Rate laws are great for determining the initial rate, but they are unable to directly predict the rate or concentration of a product/reactant at any given time in the future (or in the past)</a:t>
            </a:r>
            <a:endParaRPr lang="en-US" dirty="0"/>
          </a:p>
          <a:p>
            <a:pPr marL="971550" lvl="1" indent="-514350"/>
            <a:r>
              <a:rPr lang="en-US" dirty="0" smtClean="0"/>
              <a:t>The integrated rate law solves this by directly measuring concentration at any given time</a:t>
            </a:r>
          </a:p>
          <a:p>
            <a:pPr marL="571500" indent="-514350"/>
            <a:r>
              <a:rPr lang="en-US" dirty="0" smtClean="0"/>
              <a:t>Integrated rate law questions can be easily identified because they generally ask for or provide </a:t>
            </a:r>
            <a:r>
              <a:rPr lang="en-US" i="1" dirty="0" smtClean="0">
                <a:solidFill>
                  <a:srgbClr val="F79646"/>
                </a:solidFill>
              </a:rPr>
              <a:t>1) initial and final conditions</a:t>
            </a:r>
            <a:r>
              <a:rPr lang="en-US" dirty="0" smtClean="0"/>
              <a:t> and/or </a:t>
            </a:r>
            <a:r>
              <a:rPr lang="en-US" i="1" dirty="0" smtClean="0">
                <a:solidFill>
                  <a:srgbClr val="F79646"/>
                </a:solidFill>
              </a:rPr>
              <a:t>2) an amount of time that has elapsed</a:t>
            </a:r>
            <a:r>
              <a:rPr lang="en-US" dirty="0" smtClean="0">
                <a:solidFill>
                  <a:srgbClr val="F79646"/>
                </a:solidFill>
              </a:rPr>
              <a:t>. </a:t>
            </a:r>
            <a:r>
              <a:rPr lang="en-US" dirty="0" smtClean="0"/>
              <a:t>Also, notice how the rate is nowhere in the equation</a:t>
            </a:r>
            <a:r>
              <a:rPr lang="en-US" dirty="0" smtClean="0">
                <a:solidFill>
                  <a:srgbClr val="F79646"/>
                </a:solidFill>
              </a:rPr>
              <a:t> (this is because the rate is changing for every second of time elapsed)</a:t>
            </a:r>
            <a:endParaRPr lang="en-US" i="1" dirty="0" smtClean="0">
              <a:solidFill>
                <a:srgbClr val="F79646"/>
              </a:solidFill>
            </a:endParaRPr>
          </a:p>
          <a:p>
            <a:pPr marL="971550" lvl="1" indent="-514350"/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 descr="Screen Shot 2016-04-26 at 12.38.07 PM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685" y="1417638"/>
            <a:ext cx="3027947" cy="16451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03474" y="1991895"/>
            <a:ext cx="18448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(Integrated Rate Law for first order)</a:t>
            </a:r>
            <a:endParaRPr lang="en-US" sz="15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211669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Integrated rate laws: use the integrated rate laws to determine the value of k  or concentration at a given time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680309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457200"/>
            <a:r>
              <a:rPr lang="en-US" sz="3600" dirty="0" smtClean="0"/>
              <a:t>Applying </a:t>
            </a:r>
            <a:r>
              <a:rPr lang="en-US" sz="3600" dirty="0"/>
              <a:t>Integrated Rate </a:t>
            </a:r>
            <a:r>
              <a:rPr lang="en-US" sz="3600" dirty="0" smtClean="0"/>
              <a:t>Law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100" y="2980266"/>
            <a:ext cx="8229600" cy="3277511"/>
          </a:xfrm>
        </p:spPr>
        <p:txBody>
          <a:bodyPr>
            <a:normAutofit fontScale="77500" lnSpcReduction="20000"/>
          </a:bodyPr>
          <a:lstStyle/>
          <a:p>
            <a:pPr marL="514350" indent="-457200"/>
            <a:r>
              <a:rPr lang="en-US" dirty="0" smtClean="0"/>
              <a:t>In general, integrated rate law questions require you to just implement the proper equation. </a:t>
            </a:r>
          </a:p>
          <a:p>
            <a:pPr marL="514350" indent="-457200"/>
            <a:r>
              <a:rPr lang="en-US" dirty="0" smtClean="0"/>
              <a:t>However, the order is essential to decide which equation to use and it’s not always obvious. There are some rules you should know:</a:t>
            </a:r>
          </a:p>
          <a:p>
            <a:pPr marL="914400" lvl="1" indent="-457200"/>
            <a:r>
              <a:rPr lang="en-US" i="1" dirty="0" smtClean="0">
                <a:solidFill>
                  <a:srgbClr val="F79646"/>
                </a:solidFill>
              </a:rPr>
              <a:t>Half lives: </a:t>
            </a:r>
            <a:r>
              <a:rPr lang="en-US" dirty="0" smtClean="0">
                <a:solidFill>
                  <a:srgbClr val="000000"/>
                </a:solidFill>
              </a:rPr>
              <a:t>radioactive decay events are always first order; decay events that are independent of concentration are always second order  </a:t>
            </a:r>
          </a:p>
          <a:p>
            <a:pPr marL="914400" lvl="1" indent="-457200"/>
            <a:r>
              <a:rPr lang="en-US" i="1" dirty="0" smtClean="0">
                <a:solidFill>
                  <a:schemeClr val="accent6"/>
                </a:solidFill>
              </a:rPr>
              <a:t>Graph axes</a:t>
            </a:r>
            <a:r>
              <a:rPr lang="en-US" i="1" dirty="0" smtClean="0">
                <a:solidFill>
                  <a:srgbClr val="000000"/>
                </a:solidFill>
              </a:rPr>
              <a:t>: </a:t>
            </a:r>
            <a:r>
              <a:rPr lang="en-US" dirty="0" smtClean="0">
                <a:solidFill>
                  <a:srgbClr val="000000"/>
                </a:solidFill>
              </a:rPr>
              <a:t>the axes on a graph can indicate the order of a reaction </a:t>
            </a:r>
            <a:endParaRPr lang="en-US" dirty="0" smtClean="0">
              <a:solidFill>
                <a:srgbClr val="F79646"/>
              </a:solidFill>
            </a:endParaRPr>
          </a:p>
          <a:p>
            <a:pPr marL="971550" lvl="1" indent="-514350"/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6" name="Picture 5" descr="Screen Shot 2016-05-03 at 1.39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339864"/>
            <a:ext cx="7924800" cy="5218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00" y="1417638"/>
            <a:ext cx="8207033" cy="9222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211669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Integrated rate laws: use the integrated rate laws to determine the value of k  or concentration at a given time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95874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14350" indent="-457200"/>
            <a:r>
              <a:rPr lang="en-US" sz="3600" dirty="0" smtClean="0"/>
              <a:t>Applying </a:t>
            </a:r>
            <a:r>
              <a:rPr lang="en-US" sz="3600" dirty="0"/>
              <a:t>Integrated Rate </a:t>
            </a:r>
            <a:r>
              <a:rPr lang="en-US" sz="3600" dirty="0" smtClean="0"/>
              <a:t>Law: Straight Line Form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100" y="2692400"/>
            <a:ext cx="8229600" cy="3565377"/>
          </a:xfrm>
        </p:spPr>
        <p:txBody>
          <a:bodyPr>
            <a:normAutofit fontScale="77500" lnSpcReduction="20000"/>
          </a:bodyPr>
          <a:lstStyle/>
          <a:p>
            <a:pPr marL="514350" indent="-457200"/>
            <a:r>
              <a:rPr lang="en-US" dirty="0" smtClean="0"/>
              <a:t>The integrated rate laws can be written to yield straight lines on the curves. The main difference between them is the axes:</a:t>
            </a:r>
          </a:p>
          <a:p>
            <a:pPr marL="914400" lvl="1" indent="-457200"/>
            <a:r>
              <a:rPr lang="en-US" dirty="0" smtClean="0"/>
              <a:t>All graphs have time as the x axis</a:t>
            </a:r>
          </a:p>
          <a:p>
            <a:pPr marL="914400" lvl="1" indent="-457200"/>
            <a:r>
              <a:rPr lang="en-US" dirty="0" smtClean="0"/>
              <a:t>0</a:t>
            </a:r>
            <a:r>
              <a:rPr lang="en-US" baseline="30000" dirty="0" smtClean="0"/>
              <a:t>th</a:t>
            </a:r>
            <a:r>
              <a:rPr lang="en-US" dirty="0" smtClean="0"/>
              <a:t> order: y-axis is </a:t>
            </a:r>
            <a:r>
              <a:rPr lang="en-US" b="1" dirty="0" smtClean="0">
                <a:solidFill>
                  <a:srgbClr val="F79646"/>
                </a:solidFill>
              </a:rPr>
              <a:t>concentration</a:t>
            </a:r>
          </a:p>
          <a:p>
            <a:pPr marL="914400" lvl="1" indent="-457200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order: y-axis is the </a:t>
            </a:r>
            <a:r>
              <a:rPr lang="en-US" b="1" dirty="0" smtClean="0">
                <a:solidFill>
                  <a:srgbClr val="F79646"/>
                </a:solidFill>
              </a:rPr>
              <a:t>natural log of the concentration</a:t>
            </a:r>
          </a:p>
          <a:p>
            <a:pPr marL="914400" lvl="1" indent="-457200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order: y-axis is the </a:t>
            </a:r>
            <a:r>
              <a:rPr lang="en-US" b="1" dirty="0" smtClean="0">
                <a:solidFill>
                  <a:srgbClr val="F79646"/>
                </a:solidFill>
              </a:rPr>
              <a:t>inverse of the concentration</a:t>
            </a:r>
          </a:p>
          <a:p>
            <a:pPr marL="514350" indent="-457200"/>
            <a:r>
              <a:rPr lang="en-US" dirty="0" smtClean="0"/>
              <a:t>The other difference is the </a:t>
            </a:r>
            <a:r>
              <a:rPr lang="en-US" dirty="0" smtClean="0"/>
              <a:t>slope</a:t>
            </a:r>
            <a:endParaRPr lang="en-US" dirty="0" smtClean="0"/>
          </a:p>
          <a:p>
            <a:pPr marL="914400" lvl="1" indent="-457200"/>
            <a:r>
              <a:rPr lang="en-US" dirty="0" smtClean="0"/>
              <a:t>0</a:t>
            </a:r>
            <a:r>
              <a:rPr lang="en-US" baseline="30000" dirty="0" smtClean="0"/>
              <a:t>th</a:t>
            </a:r>
            <a:r>
              <a:rPr lang="en-US" dirty="0" smtClean="0"/>
              <a:t> and 1</a:t>
            </a:r>
            <a:r>
              <a:rPr lang="en-US" baseline="30000" dirty="0" smtClean="0"/>
              <a:t>st</a:t>
            </a:r>
            <a:r>
              <a:rPr lang="en-US" dirty="0" smtClean="0"/>
              <a:t> order have a negative slope (</a:t>
            </a:r>
            <a:r>
              <a:rPr lang="en-US" b="1" dirty="0" smtClean="0">
                <a:solidFill>
                  <a:srgbClr val="F79646"/>
                </a:solidFill>
              </a:rPr>
              <a:t>slope = -k</a:t>
            </a:r>
            <a:r>
              <a:rPr lang="en-US" dirty="0" smtClean="0"/>
              <a:t>)</a:t>
            </a:r>
          </a:p>
          <a:p>
            <a:pPr marL="914400" lvl="1" indent="-457200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order has a positive slope (</a:t>
            </a:r>
            <a:r>
              <a:rPr lang="en-US" b="1" dirty="0" smtClean="0">
                <a:solidFill>
                  <a:srgbClr val="F79646"/>
                </a:solidFill>
              </a:rPr>
              <a:t>slope = k</a:t>
            </a:r>
            <a:r>
              <a:rPr lang="en-US" dirty="0" smtClean="0"/>
              <a:t>)</a:t>
            </a:r>
          </a:p>
          <a:p>
            <a:pPr marL="971550" lvl="1" indent="-514350"/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00" y="1690550"/>
            <a:ext cx="8232192" cy="5458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Apply the rate law equations to graphs given information about the order of the reaction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01123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14350" indent="-457200"/>
            <a:r>
              <a:rPr lang="en-US" sz="3600" dirty="0" smtClean="0"/>
              <a:t>Applying </a:t>
            </a:r>
            <a:r>
              <a:rPr lang="en-US" sz="3600" dirty="0"/>
              <a:t>Integrated Rate </a:t>
            </a:r>
            <a:r>
              <a:rPr lang="en-US" sz="3600" dirty="0" smtClean="0"/>
              <a:t>Law: Radioactive Decay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100" y="2980266"/>
            <a:ext cx="8229600" cy="3277511"/>
          </a:xfrm>
        </p:spPr>
        <p:txBody>
          <a:bodyPr>
            <a:normAutofit fontScale="85000" lnSpcReduction="10000"/>
          </a:bodyPr>
          <a:lstStyle/>
          <a:p>
            <a:pPr marL="514350" indent="-457200"/>
            <a:r>
              <a:rPr lang="en-US" dirty="0" smtClean="0"/>
              <a:t>Radioactive Decay is first order</a:t>
            </a:r>
          </a:p>
          <a:p>
            <a:pPr marL="514350" indent="-457200"/>
            <a:r>
              <a:rPr lang="en-US" dirty="0" smtClean="0"/>
              <a:t>The equation above is extremely helpful because the natural log term can be rewritten as a ratio, instead of plugging in the actual concentrations. </a:t>
            </a:r>
          </a:p>
          <a:p>
            <a:pPr marL="914400" lvl="1" indent="-457200"/>
            <a:r>
              <a:rPr lang="en-US" dirty="0" smtClean="0"/>
              <a:t>For example: if a question asks how long it takes for a sample of Carbon – 14 to reach 1/1000 its original amount (provided a value of k), you can substitute the natural log term with 1000. 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8" name="Picture 7" descr="Screen Shot 2016-04-26 at 12.38.07 PM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685" y="1335081"/>
            <a:ext cx="3027947" cy="1645185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2048933" y="2429933"/>
            <a:ext cx="1236133" cy="2540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0800000">
            <a:off x="5588001" y="2429933"/>
            <a:ext cx="1236133" cy="2540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6211669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Integrated rate laws: use the integrated rate laws to determine solve problems using half-life given information about the order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62765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457200"/>
            <a:r>
              <a:rPr lang="en-US" sz="3600" dirty="0" smtClean="0"/>
              <a:t>Summary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4" y="1570038"/>
            <a:ext cx="8805333" cy="433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059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Factors Affecting Rates Learning Objectives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Understand that there are four main factors that affect rates</a:t>
            </a:r>
          </a:p>
          <a:p>
            <a:r>
              <a:rPr lang="en-US" sz="2000" dirty="0" smtClean="0"/>
              <a:t>Understand how temperature affects the rate</a:t>
            </a:r>
          </a:p>
          <a:p>
            <a:r>
              <a:rPr lang="en-US" sz="2000" dirty="0" smtClean="0"/>
              <a:t>Understand the main role and properties of a catalyst</a:t>
            </a:r>
          </a:p>
          <a:p>
            <a:r>
              <a:rPr lang="en-US" sz="2000" dirty="0" smtClean="0"/>
              <a:t>Arrhenius law: Solve for new temperatures using a change in the rate constant (k) or vice versa </a:t>
            </a:r>
          </a:p>
          <a:p>
            <a:r>
              <a:rPr lang="en-US" sz="2000" dirty="0"/>
              <a:t>Apply Arrhenius law to graphs relating activation energy and temperature to the rate constant</a:t>
            </a:r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69333" y="6942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8491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Four Factors that Affect the Rate </a:t>
            </a:r>
            <a:r>
              <a:rPr lang="en-US" sz="3600" b="1" dirty="0" smtClean="0">
                <a:solidFill>
                  <a:schemeClr val="accent6"/>
                </a:solidFill>
              </a:rPr>
              <a:t>and How</a:t>
            </a:r>
            <a:endParaRPr lang="en-US" sz="3600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1371"/>
            <a:ext cx="8229600" cy="5440362"/>
          </a:xfrm>
        </p:spPr>
        <p:txBody>
          <a:bodyPr>
            <a:normAutofit fontScale="70000" lnSpcReduction="20000"/>
          </a:bodyPr>
          <a:lstStyle/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Nature of reactants/ Availability of the molecules</a:t>
            </a:r>
          </a:p>
          <a:p>
            <a:pPr marL="1314450" lvl="2" indent="-514350"/>
            <a:r>
              <a:rPr lang="en-US" dirty="0" smtClean="0"/>
              <a:t>Larger surface area = faster rate</a:t>
            </a:r>
          </a:p>
          <a:p>
            <a:pPr marL="1314450" lvl="2" indent="-514350"/>
            <a:r>
              <a:rPr lang="en-US" dirty="0" smtClean="0"/>
              <a:t>Ex: this is the reason why we chew our food (mechanical digestion)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Concentration</a:t>
            </a:r>
          </a:p>
          <a:p>
            <a:pPr marL="1314450" lvl="2" indent="-514350"/>
            <a:r>
              <a:rPr lang="en-US" dirty="0" smtClean="0"/>
              <a:t>Higher concentration, higher rate </a:t>
            </a:r>
            <a:r>
              <a:rPr lang="en-US" b="1" dirty="0" smtClean="0">
                <a:solidFill>
                  <a:schemeClr val="accent6"/>
                </a:solidFill>
              </a:rPr>
              <a:t>if your reaction is first order or higher</a:t>
            </a:r>
          </a:p>
          <a:p>
            <a:pPr marL="1314450" lvl="2" indent="-514350"/>
            <a:r>
              <a:rPr lang="en-US" dirty="0" smtClean="0"/>
              <a:t>Increases the rate based on the fact that the rate law is concentration dependent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Temperature</a:t>
            </a:r>
          </a:p>
          <a:p>
            <a:pPr marL="1314450" lvl="2" indent="-514350"/>
            <a:r>
              <a:rPr lang="en-US" dirty="0" smtClean="0"/>
              <a:t>Higher temperature, higher rate </a:t>
            </a:r>
            <a:r>
              <a:rPr lang="en-US" b="1" dirty="0" smtClean="0">
                <a:solidFill>
                  <a:srgbClr val="F79646"/>
                </a:solidFill>
              </a:rPr>
              <a:t>always</a:t>
            </a:r>
            <a:r>
              <a:rPr lang="en-US" dirty="0" smtClean="0"/>
              <a:t> (in this class)</a:t>
            </a:r>
          </a:p>
          <a:p>
            <a:pPr marL="1314450" lvl="2" indent="-514350"/>
            <a:r>
              <a:rPr lang="en-US" dirty="0" smtClean="0"/>
              <a:t>Increases the rate based on the fact that the </a:t>
            </a:r>
            <a:r>
              <a:rPr lang="en-US" b="1" dirty="0" smtClean="0">
                <a:solidFill>
                  <a:srgbClr val="F79646"/>
                </a:solidFill>
              </a:rPr>
              <a:t>rate constant </a:t>
            </a:r>
            <a:r>
              <a:rPr lang="en-US" dirty="0" smtClean="0"/>
              <a:t>in temperature dependent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Catalysts</a:t>
            </a:r>
          </a:p>
          <a:p>
            <a:pPr marL="1314450" lvl="2" indent="-514350"/>
            <a:r>
              <a:rPr lang="en-US" dirty="0" smtClean="0"/>
              <a:t>Catalysts decrease the </a:t>
            </a:r>
            <a:r>
              <a:rPr lang="en-US" b="1" dirty="0" smtClean="0">
                <a:solidFill>
                  <a:srgbClr val="F79646"/>
                </a:solidFill>
              </a:rPr>
              <a:t>activation energy</a:t>
            </a:r>
            <a:r>
              <a:rPr lang="en-US" dirty="0" smtClean="0"/>
              <a:t>, which increases the rate</a:t>
            </a:r>
          </a:p>
          <a:p>
            <a:pPr marL="1314450" lvl="2" indent="-514350"/>
            <a:r>
              <a:rPr lang="en-US" dirty="0" smtClean="0"/>
              <a:t>The activation energy is decreased by modifying the </a:t>
            </a:r>
            <a:r>
              <a:rPr lang="en-US" smtClean="0"/>
              <a:t>substrate orientation</a:t>
            </a:r>
            <a:endParaRPr lang="en-US" dirty="0" smtClean="0"/>
          </a:p>
          <a:p>
            <a:pPr marL="1314450" lvl="2" indent="-514350"/>
            <a:r>
              <a:rPr lang="en-US" dirty="0" smtClean="0"/>
              <a:t>Increases the rate based on the fact that the rate constant is proportional to the </a:t>
            </a:r>
            <a:r>
              <a:rPr lang="en-US" b="1" dirty="0" smtClean="0">
                <a:solidFill>
                  <a:srgbClr val="F79646"/>
                </a:solidFill>
              </a:rPr>
              <a:t>negative activation energy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Understand that there are four main factors that affect rates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98150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Arrhenius Theory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456397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Temperature can lead to a larger k value </a:t>
            </a:r>
          </a:p>
          <a:p>
            <a:pPr lvl="1"/>
            <a:r>
              <a:rPr lang="en-US" sz="1800" dirty="0" smtClean="0"/>
              <a:t>In this course, temperature </a:t>
            </a:r>
            <a:r>
              <a:rPr lang="en-US" sz="1800" b="1" dirty="0" smtClean="0">
                <a:solidFill>
                  <a:schemeClr val="accent6"/>
                </a:solidFill>
              </a:rPr>
              <a:t>always</a:t>
            </a:r>
            <a:r>
              <a:rPr lang="en-US" sz="1800" dirty="0" smtClean="0"/>
              <a:t> leads to a faster rate of reaction; when wondering </a:t>
            </a:r>
            <a:r>
              <a:rPr lang="en-US" sz="1800" i="1" dirty="0" smtClean="0"/>
              <a:t>why</a:t>
            </a:r>
            <a:r>
              <a:rPr lang="en-US" sz="1800" dirty="0" smtClean="0"/>
              <a:t>, refer to the Boltzmann distribution</a:t>
            </a:r>
          </a:p>
          <a:p>
            <a:pPr lvl="1"/>
            <a:r>
              <a:rPr lang="en-US" sz="1800" dirty="0" smtClean="0"/>
              <a:t>A higher temperature increases the number of molecules with significant energy to overcome the activation energy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endParaRPr lang="en-US" sz="1800" dirty="0" smtClean="0"/>
          </a:p>
          <a:p>
            <a:pPr marL="457200" lvl="1" indent="0">
              <a:buNone/>
            </a:pPr>
            <a:endParaRPr lang="en-US" sz="1800" dirty="0" smtClean="0"/>
          </a:p>
        </p:txBody>
      </p:sp>
      <p:pic>
        <p:nvPicPr>
          <p:cNvPr id="4" name="Picture 3" descr="Screen Shot 2016-04-26 at 12.52.23 PM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210" y="3056597"/>
            <a:ext cx="5440947" cy="34044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59579" y="3850105"/>
            <a:ext cx="1537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Boltzmann Distribution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6104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Understand how temperature affects the rate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23035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Arrhenius Law, Temperature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3978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The relationship between temperature and the rate constant (k) is given by the formula: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You can be asked to solve for a new </a:t>
            </a:r>
            <a:r>
              <a:rPr lang="en-US" sz="2800" b="1" dirty="0" smtClean="0">
                <a:solidFill>
                  <a:srgbClr val="F79646"/>
                </a:solidFill>
              </a:rPr>
              <a:t>k value </a:t>
            </a:r>
            <a:r>
              <a:rPr lang="en-US" sz="2800" dirty="0" smtClean="0"/>
              <a:t>or a new </a:t>
            </a:r>
            <a:r>
              <a:rPr lang="en-US" sz="2800" b="1" dirty="0" smtClean="0">
                <a:solidFill>
                  <a:srgbClr val="F79646"/>
                </a:solidFill>
              </a:rPr>
              <a:t>T value</a:t>
            </a:r>
            <a:r>
              <a:rPr lang="en-US" sz="2800" dirty="0" smtClean="0"/>
              <a:t>. </a:t>
            </a:r>
          </a:p>
          <a:p>
            <a:r>
              <a:rPr lang="en-US" sz="2800" dirty="0" smtClean="0"/>
              <a:t>R = 8.314 J/</a:t>
            </a:r>
            <a:r>
              <a:rPr lang="en-US" sz="2800" dirty="0" err="1" smtClean="0"/>
              <a:t>mol</a:t>
            </a:r>
            <a:r>
              <a:rPr lang="en-US" sz="2800" dirty="0" smtClean="0"/>
              <a:t> x K ; </a:t>
            </a:r>
            <a:r>
              <a:rPr lang="en-US" sz="2800" dirty="0" err="1" smtClean="0"/>
              <a:t>Ea</a:t>
            </a:r>
            <a:r>
              <a:rPr lang="en-US" sz="2800" dirty="0" smtClean="0"/>
              <a:t> = activation energy (J); T = Kelvin</a:t>
            </a:r>
          </a:p>
          <a:p>
            <a:r>
              <a:rPr lang="en-US" sz="2800" dirty="0" smtClean="0"/>
              <a:t>Things to remember about this formula:</a:t>
            </a:r>
          </a:p>
          <a:p>
            <a:pPr lvl="1"/>
            <a:r>
              <a:rPr lang="en-US" sz="2400" dirty="0" smtClean="0"/>
              <a:t>The order of k values is </a:t>
            </a:r>
            <a:r>
              <a:rPr lang="en-US" sz="2400" i="1" dirty="0" smtClean="0"/>
              <a:t>opposite</a:t>
            </a:r>
            <a:r>
              <a:rPr lang="en-US" sz="2400" dirty="0" smtClean="0"/>
              <a:t> the order of T values</a:t>
            </a:r>
          </a:p>
          <a:p>
            <a:pPr lvl="1"/>
            <a:r>
              <a:rPr lang="en-US" sz="2400" dirty="0" smtClean="0"/>
              <a:t>A higher T value gives a higher rate constant</a:t>
            </a:r>
          </a:p>
          <a:p>
            <a:pPr lvl="1"/>
            <a:r>
              <a:rPr lang="en-US" sz="2400" dirty="0" smtClean="0"/>
              <a:t>Distribute your terms!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endParaRPr lang="en-US" sz="1800" dirty="0" smtClean="0"/>
          </a:p>
          <a:p>
            <a:pPr marL="457200" lvl="1" indent="0">
              <a:buNone/>
            </a:pPr>
            <a:endParaRPr lang="en-US" sz="1800" dirty="0" smtClean="0"/>
          </a:p>
        </p:txBody>
      </p:sp>
      <p:pic>
        <p:nvPicPr>
          <p:cNvPr id="6" name="Picture 5" descr="Screen Shot 2016-05-03 at 2.04.59 PM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2523067"/>
            <a:ext cx="3416300" cy="1168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3410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Arrhenius law: Solve for new temperatures using a change in the rate constant (k) or vice versa 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87421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Arrhenius Law, Catalysis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456397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Arrhenius Law can be rewritten as a straight line slope, but the equation isn’t immediately intuitive</a:t>
            </a:r>
          </a:p>
          <a:p>
            <a:pPr lvl="1"/>
            <a:r>
              <a:rPr lang="en-US" sz="1900" dirty="0" smtClean="0"/>
              <a:t>The intercept will always be </a:t>
            </a:r>
            <a:r>
              <a:rPr lang="en-US" sz="1900" dirty="0" err="1" smtClean="0"/>
              <a:t>lnA</a:t>
            </a:r>
            <a:r>
              <a:rPr lang="en-US" sz="1900" dirty="0"/>
              <a:t> </a:t>
            </a:r>
            <a:r>
              <a:rPr lang="en-US" sz="1900" dirty="0" smtClean="0"/>
              <a:t>(A is the pre-exponential factor, NOT CONCENTRATION)</a:t>
            </a:r>
          </a:p>
          <a:p>
            <a:pPr lvl="1"/>
            <a:r>
              <a:rPr lang="en-US" sz="1900" dirty="0" smtClean="0"/>
              <a:t>The slope will always be -</a:t>
            </a:r>
            <a:r>
              <a:rPr lang="en-US" sz="1900" dirty="0" err="1" smtClean="0"/>
              <a:t>E</a:t>
            </a:r>
            <a:r>
              <a:rPr lang="en-US" sz="1900" baseline="-25000" dirty="0" err="1" smtClean="0"/>
              <a:t>a</a:t>
            </a:r>
            <a:r>
              <a:rPr lang="en-US" sz="1900" dirty="0" smtClean="0"/>
              <a:t>/R</a:t>
            </a:r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endParaRPr lang="en-US" sz="1800" dirty="0" smtClean="0"/>
          </a:p>
          <a:p>
            <a:pPr marL="457200" lvl="1" indent="0">
              <a:buNone/>
            </a:pPr>
            <a:endParaRPr lang="en-US" sz="1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07" y="3056597"/>
            <a:ext cx="4187353" cy="3404449"/>
          </a:xfrm>
          <a:prstGeom prst="rect">
            <a:avLst/>
          </a:prstGeom>
        </p:spPr>
      </p:pic>
      <p:pic>
        <p:nvPicPr>
          <p:cNvPr id="6" name="Picture 5" descr="Screen Shot 2016-05-03 at 2.08.49 PM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667" y="2878667"/>
            <a:ext cx="2717800" cy="101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13867" y="3931735"/>
            <a:ext cx="32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The role of a catalyst is to lower the activation energy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Because the slope is related to activation energy, the presence of a catalyst will make the slope less negative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897467" y="3894667"/>
            <a:ext cx="3183466" cy="70580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63410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Apply Arrhenius law to graphs relating activation energy and temperature to the rate constant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79125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4 Learning Objectives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43038"/>
            <a:ext cx="8229600" cy="5257800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Complete nuclear reactions with a given unknown (identify the missing decay particle or product)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Define nuclear particles: associated atomic number, mass, and charge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Understand how the “band of stability” can predict decay events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Calculate the change in energy or mass associated with a nuclear reaction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Define and differentiate fusion and fission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Calculate the rate of consumption and production given the overall balanced chemical reaction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Rate law concepts: understand the attributes of a rate law including the definition of rate order, rate constant, dependence on concentration, and the units involved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Empirical rate law: use the method of initial rates to determine the rate order or unknown concentrations of a given reaction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Empirical rate law: know the definition and application of pseudo-first order reactions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Integrated rate laws: use the integrated rate laws to determine the value of </a:t>
            </a:r>
            <a:r>
              <a:rPr lang="en-US" sz="2000" i="1" dirty="0"/>
              <a:t>k</a:t>
            </a:r>
            <a:r>
              <a:rPr lang="en-US" sz="2000" dirty="0"/>
              <a:t>  or concentration at a given time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Integrated rate laws: use the integrated rate laws to determine solve problems using half-life given information about the order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Apply the rate law equations to graphs given information about the order of the </a:t>
            </a:r>
            <a:r>
              <a:rPr lang="en-US" sz="2000" dirty="0" smtClean="0"/>
              <a:t>reaction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Understand that there are four main factors that affect rates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Understand how temperature affects the rate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Understand the main role and properties of a catalyst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Arrhenius law: Solve for new temperatures using a change in the rate constant (k) or vice versa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Apply Arrhenius law to graphs relating activation energy and temperature to the rate </a:t>
            </a:r>
            <a:r>
              <a:rPr lang="en-US" sz="2000" dirty="0" smtClean="0"/>
              <a:t>constant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Use the elementary step of a reaction mechanism to determine the rate law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Apply the ideas of kinetic equilibrium to solve for the rate law of a provided mechanism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Identify the intermediates and reactants/products of a reaction mechanism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Identify the data associated with reaction coordinate diagrams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Understand the attributes of transition state theory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69333" y="6942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874933" y="274638"/>
            <a:ext cx="1007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 action="ppaction://hlinksldjump"/>
              </a:rPr>
              <a:t>Kinetics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506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Mechanisms Learning Objectives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Use the elementary step of a reaction mechanism to determine the rate law</a:t>
            </a:r>
          </a:p>
          <a:p>
            <a:r>
              <a:rPr lang="en-US" sz="2000" dirty="0" smtClean="0"/>
              <a:t>Apply the ideas of kinetic equilibrium to solve for the rate law of a provided mechanism</a:t>
            </a:r>
          </a:p>
          <a:p>
            <a:r>
              <a:rPr lang="en-US" sz="2000" dirty="0" smtClean="0"/>
              <a:t>Identify the intermediates and reactants/products of a reaction mechanism</a:t>
            </a:r>
          </a:p>
          <a:p>
            <a:r>
              <a:rPr lang="en-US" sz="2000" dirty="0" smtClean="0"/>
              <a:t>Identify the data associated with reaction coordinate diagrams</a:t>
            </a:r>
          </a:p>
          <a:p>
            <a:r>
              <a:rPr lang="en-US" sz="2000" dirty="0"/>
              <a:t>Understand the attributes of transition state theory</a:t>
            </a:r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69333" y="6942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8517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Analyzing Steps of a Reaction Mechanism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397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Consider the addition of chlorine to </a:t>
            </a:r>
            <a:r>
              <a:rPr lang="en-US" sz="2800" dirty="0" err="1" smtClean="0"/>
              <a:t>ethene</a:t>
            </a:r>
            <a:r>
              <a:rPr lang="en-US" sz="2800" dirty="0" smtClean="0"/>
              <a:t>: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endParaRPr lang="en-US" sz="1800" dirty="0" smtClean="0"/>
          </a:p>
          <a:p>
            <a:pPr marL="457200" lvl="1" indent="0">
              <a:buNone/>
            </a:pPr>
            <a:endParaRPr lang="en-US" sz="1800" dirty="0" smtClean="0"/>
          </a:p>
        </p:txBody>
      </p:sp>
      <p:pic>
        <p:nvPicPr>
          <p:cNvPr id="6" name="Picture 5" descr="Screen Shot 2016-05-03 at 9.48.37 AM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137" y="2176845"/>
            <a:ext cx="4330700" cy="1066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3310562"/>
            <a:ext cx="82295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/>
              <a:t>If the first step is the slow step, what is the rate order?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A mechanism is composed of multiple elementary steps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The rate order is based on identifying if the elementary step is </a:t>
            </a:r>
            <a:r>
              <a:rPr lang="en-US" sz="1600" dirty="0" err="1" smtClean="0"/>
              <a:t>unimolecular</a:t>
            </a:r>
            <a:r>
              <a:rPr lang="en-US" sz="1600" dirty="0" smtClean="0"/>
              <a:t> or bimolecular (the sum of coefficients of the elementary step reactants)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This reaction mechanism can be written rate = k [</a:t>
            </a:r>
            <a:r>
              <a:rPr lang="en-US" sz="1600" dirty="0" err="1" smtClean="0"/>
              <a:t>HCl</a:t>
            </a:r>
            <a:r>
              <a:rPr lang="en-US" sz="1600" dirty="0" smtClean="0"/>
              <a:t>][C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H</a:t>
            </a:r>
            <a:r>
              <a:rPr lang="en-US" sz="1600" baseline="-25000" dirty="0" smtClean="0"/>
              <a:t>4</a:t>
            </a:r>
            <a:r>
              <a:rPr lang="en-US" sz="1600" dirty="0" smtClean="0"/>
              <a:t>]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Identify the intermediate(s)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Intermediates are reagents that appear on both the product and reactant sides of mechanism steps </a:t>
            </a:r>
            <a:r>
              <a:rPr lang="en-US" sz="1600" b="1" dirty="0" smtClean="0"/>
              <a:t>but cancel out</a:t>
            </a:r>
            <a:r>
              <a:rPr lang="en-US" sz="1600" dirty="0" smtClean="0"/>
              <a:t> of the overall balanced reaction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The intermediates are CH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CH</a:t>
            </a:r>
            <a:r>
              <a:rPr lang="en-US" sz="1600" baseline="-25000" dirty="0" smtClean="0"/>
              <a:t>2</a:t>
            </a:r>
            <a:r>
              <a:rPr lang="en-US" sz="1600" baseline="30000" dirty="0" smtClean="0"/>
              <a:t>+</a:t>
            </a:r>
            <a:r>
              <a:rPr lang="en-US" sz="1600" dirty="0" smtClean="0"/>
              <a:t> and </a:t>
            </a:r>
            <a:r>
              <a:rPr lang="en-US" sz="1600" dirty="0" err="1" smtClean="0"/>
              <a:t>Cl</a:t>
            </a:r>
            <a:r>
              <a:rPr lang="en-US" sz="1600" baseline="30000" dirty="0" smtClean="0"/>
              <a:t>-</a:t>
            </a:r>
            <a:endParaRPr lang="en-US" sz="1600" dirty="0" smtClean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Apply this mechanism to a reaction coordinate diagram…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059659"/>
            <a:ext cx="9144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Use the elementary step of a reaction mechanism to determine the rate </a:t>
            </a:r>
            <a:r>
              <a:rPr lang="en-US" i="1" dirty="0" smtClean="0"/>
              <a:t>law</a:t>
            </a:r>
          </a:p>
          <a:p>
            <a:r>
              <a:rPr lang="en-US" i="1" dirty="0"/>
              <a:t>Identify the intermediates and reactants/products of a reaction mechanism</a:t>
            </a:r>
          </a:p>
          <a:p>
            <a:endParaRPr lang="en-US" i="1" dirty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52078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Mechanisms: Reaction Coordinates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28067"/>
          </a:xfrm>
        </p:spPr>
        <p:txBody>
          <a:bodyPr>
            <a:normAutofit fontScale="70000" lnSpcReduction="20000"/>
          </a:bodyPr>
          <a:lstStyle/>
          <a:p>
            <a:r>
              <a:rPr lang="en-US" sz="2800" dirty="0" smtClean="0"/>
              <a:t>Be able to identify/explain the following on a graph:</a:t>
            </a:r>
          </a:p>
          <a:p>
            <a:pPr lvl="1">
              <a:buFont typeface="+mj-lt"/>
              <a:buAutoNum type="arabicPeriod"/>
            </a:pPr>
            <a:r>
              <a:rPr lang="en-US" sz="2400" dirty="0"/>
              <a:t>The number of </a:t>
            </a:r>
            <a:r>
              <a:rPr lang="en-US" sz="2400" dirty="0" smtClean="0"/>
              <a:t>steps</a:t>
            </a:r>
          </a:p>
          <a:p>
            <a:pPr lvl="2"/>
            <a:r>
              <a:rPr lang="en-US" sz="2000" dirty="0" smtClean="0"/>
              <a:t>The number of “humps” on a diagram; each representing a high energy transition state</a:t>
            </a:r>
            <a:endParaRPr lang="en-US" sz="2000" dirty="0"/>
          </a:p>
          <a:p>
            <a:pPr lvl="1">
              <a:buFont typeface="+mj-lt"/>
              <a:buAutoNum type="arabicPeriod"/>
            </a:pPr>
            <a:r>
              <a:rPr lang="en-US" sz="2400" dirty="0"/>
              <a:t>The number of </a:t>
            </a:r>
            <a:r>
              <a:rPr lang="en-US" sz="2400" dirty="0" smtClean="0"/>
              <a:t>intermediates</a:t>
            </a:r>
          </a:p>
          <a:p>
            <a:pPr lvl="2"/>
            <a:r>
              <a:rPr lang="en-US" sz="2000" dirty="0" smtClean="0"/>
              <a:t>The number of valleys between humps </a:t>
            </a:r>
            <a:endParaRPr lang="en-US" sz="2000" dirty="0"/>
          </a:p>
          <a:p>
            <a:pPr lvl="1">
              <a:buFont typeface="+mj-lt"/>
              <a:buAutoNum type="arabicPeriod"/>
            </a:pPr>
            <a:r>
              <a:rPr lang="en-US" sz="2400" dirty="0"/>
              <a:t>The transition </a:t>
            </a:r>
            <a:r>
              <a:rPr lang="en-US" sz="2400" dirty="0" smtClean="0"/>
              <a:t>states</a:t>
            </a:r>
          </a:p>
          <a:p>
            <a:pPr lvl="2"/>
            <a:r>
              <a:rPr lang="en-US" sz="2000" dirty="0" smtClean="0"/>
              <a:t>High energy, transient states</a:t>
            </a:r>
          </a:p>
          <a:p>
            <a:pPr lvl="2"/>
            <a:r>
              <a:rPr lang="en-US" sz="2000" dirty="0" smtClean="0"/>
              <a:t>Always represent a higher energy state than the previously existing intermediate/reactant</a:t>
            </a:r>
            <a:endParaRPr lang="en-US" sz="2000" dirty="0"/>
          </a:p>
          <a:p>
            <a:pPr lvl="1">
              <a:buFont typeface="+mj-lt"/>
              <a:buAutoNum type="arabicPeriod"/>
            </a:pPr>
            <a:r>
              <a:rPr lang="en-US" sz="2400" dirty="0"/>
              <a:t>Activation Energy of the </a:t>
            </a:r>
            <a:r>
              <a:rPr lang="en-US" sz="2400" dirty="0" smtClean="0"/>
              <a:t>reaction</a:t>
            </a:r>
          </a:p>
          <a:p>
            <a:pPr lvl="2"/>
            <a:r>
              <a:rPr lang="en-US" sz="2000" dirty="0" smtClean="0"/>
              <a:t>The energy difference between the reactant/intermediate and the transition state of the rate-limiting step</a:t>
            </a:r>
            <a:endParaRPr lang="en-US" sz="2000" dirty="0"/>
          </a:p>
          <a:p>
            <a:pPr lvl="1">
              <a:buFont typeface="+mj-lt"/>
              <a:buAutoNum type="arabicPeriod"/>
            </a:pPr>
            <a:r>
              <a:rPr lang="en-US" sz="2400" dirty="0"/>
              <a:t>Rate-limiting step (slow step vs. fast step</a:t>
            </a:r>
            <a:r>
              <a:rPr lang="en-US" sz="2400" dirty="0" smtClean="0"/>
              <a:t>)</a:t>
            </a:r>
          </a:p>
          <a:p>
            <a:pPr lvl="2"/>
            <a:r>
              <a:rPr lang="en-US" sz="2000" dirty="0" smtClean="0"/>
              <a:t>The hump with the greatest change in energy (not always the highest energy maxima on the diagram)</a:t>
            </a:r>
            <a:endParaRPr lang="en-US" sz="2000" dirty="0"/>
          </a:p>
          <a:p>
            <a:pPr lvl="1">
              <a:buFont typeface="+mj-lt"/>
              <a:buAutoNum type="arabicPeriod"/>
            </a:pPr>
            <a:r>
              <a:rPr lang="en-US" sz="2400" dirty="0"/>
              <a:t>The overall change in </a:t>
            </a:r>
            <a:r>
              <a:rPr lang="en-US" sz="2400" dirty="0" smtClean="0"/>
              <a:t>enthalpy</a:t>
            </a:r>
          </a:p>
          <a:p>
            <a:pPr lvl="2"/>
            <a:r>
              <a:rPr lang="en-US" sz="2000" dirty="0" smtClean="0"/>
              <a:t>The energy difference between the reactants and the products (think thermodynamic state functions)</a:t>
            </a:r>
            <a:endParaRPr lang="en-US" sz="2000" dirty="0"/>
          </a:p>
          <a:p>
            <a:endParaRPr lang="en-US" sz="2800" dirty="0" smtClean="0"/>
          </a:p>
          <a:p>
            <a:pPr marL="457200" lvl="1" indent="0">
              <a:buNone/>
            </a:pPr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endParaRPr lang="en-US" sz="1800" dirty="0" smtClean="0"/>
          </a:p>
          <a:p>
            <a:pPr marL="457200" lvl="1" indent="0">
              <a:buNone/>
            </a:pPr>
            <a:endParaRPr lang="en-US" sz="18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0" y="63410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Understand the attributes of transition state theory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773934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Mechanisms: Reaction Coordinates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397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Consider the addition of chlorine to </a:t>
            </a:r>
            <a:r>
              <a:rPr lang="en-US" sz="2800" dirty="0" err="1" smtClean="0"/>
              <a:t>ethene</a:t>
            </a:r>
            <a:r>
              <a:rPr lang="en-US" sz="2800" dirty="0" smtClean="0"/>
              <a:t>: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endParaRPr lang="en-US" sz="1800" dirty="0" smtClean="0"/>
          </a:p>
          <a:p>
            <a:pPr marL="457200" lvl="1" indent="0">
              <a:buNone/>
            </a:pPr>
            <a:endParaRPr lang="en-US" sz="1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28" y="2209930"/>
            <a:ext cx="4752043" cy="34044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42001" y="2244058"/>
            <a:ext cx="3081866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Identify the following: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The number of steps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The number of intermediates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The transition states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Activation Energy of the reaction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Rate-limiting step (slow step vs. fast step)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The overall change in enthalpy</a:t>
            </a:r>
            <a:endParaRPr lang="en-US" sz="1600" dirty="0"/>
          </a:p>
        </p:txBody>
      </p:sp>
      <p:pic>
        <p:nvPicPr>
          <p:cNvPr id="6" name="Picture 5" descr="Screen Shot 2016-05-03 at 9.48.37 AM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37" y="5597378"/>
            <a:ext cx="4330700" cy="1066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04934" y="5350117"/>
            <a:ext cx="30818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Observe the relationship between the graph and the proposed mechanism. Which step in the mechanism is the slow step?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Identify the data associated with reaction coordinate diagrams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1873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Equilibrium and Mechanisms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72358"/>
          </a:xfrm>
        </p:spPr>
        <p:txBody>
          <a:bodyPr>
            <a:normAutofit fontScale="62500" lnSpcReduction="20000"/>
          </a:bodyPr>
          <a:lstStyle/>
          <a:p>
            <a:r>
              <a:rPr lang="en-US" sz="2800" dirty="0" smtClean="0"/>
              <a:t>When working with mechanisms, you write the rate law in terms of the rate-limiting step.</a:t>
            </a:r>
          </a:p>
          <a:p>
            <a:r>
              <a:rPr lang="en-US" sz="2800" dirty="0" smtClean="0"/>
              <a:t>However, you also want the rate law to be in terms of the actual reactants (not the intermediates)</a:t>
            </a:r>
          </a:p>
          <a:p>
            <a:pPr lvl="1"/>
            <a:r>
              <a:rPr lang="en-US" dirty="0" smtClean="0"/>
              <a:t>When the rate-limiting step is not the first step of the proposed mechanism, you have to do some additional work to find the rate law.</a:t>
            </a:r>
          </a:p>
          <a:p>
            <a:pPr lvl="1"/>
            <a:r>
              <a:rPr lang="en-US" dirty="0" smtClean="0"/>
              <a:t>What happens that enables us to do these problems is the fast steps that come before the rate-limiting step reach equilibrium. This means the forward rate is equal to the backwards rate.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sz="2800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533" y="4239495"/>
            <a:ext cx="3826933" cy="21367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98267" y="274638"/>
            <a:ext cx="138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 action="ppaction://hlinksldjump"/>
              </a:rPr>
              <a:t>Nuclear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951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2962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80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14121" y="1000478"/>
            <a:ext cx="6445956" cy="483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3641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80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15994" y="1348018"/>
            <a:ext cx="5302363" cy="397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5628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80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10267" y="11176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244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Learning Objectives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Complete nuclear reactions with a given unknown (identify the missing decay particle or product)</a:t>
            </a:r>
          </a:p>
          <a:p>
            <a:r>
              <a:rPr lang="en-US" sz="2000" dirty="0" smtClean="0"/>
              <a:t>Define nuclear particles: associated atomic number, mass, and charge</a:t>
            </a:r>
          </a:p>
          <a:p>
            <a:r>
              <a:rPr lang="en-US" sz="2000" dirty="0" smtClean="0"/>
              <a:t>Understand how the “band of stability” can predict decay events</a:t>
            </a:r>
          </a:p>
          <a:p>
            <a:r>
              <a:rPr lang="en-US" sz="2000" dirty="0" smtClean="0"/>
              <a:t>Calculate the change in energy or mass associated with a nuclear reaction</a:t>
            </a:r>
          </a:p>
          <a:p>
            <a:r>
              <a:rPr lang="en-US" sz="2000" dirty="0" smtClean="0"/>
              <a:t>Define and differentiate fusion and fission 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69333" y="6942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919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Nuclear Chemistry Basics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1146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You should be aware of the 4 main types of nuclear decay:</a:t>
            </a:r>
          </a:p>
          <a:p>
            <a:pPr lvl="1"/>
            <a:r>
              <a:rPr lang="en-US" dirty="0" smtClean="0"/>
              <a:t>α decay: emission </a:t>
            </a:r>
            <a:r>
              <a:rPr lang="en-US" dirty="0"/>
              <a:t>of an </a:t>
            </a:r>
            <a:r>
              <a:rPr lang="en-US" dirty="0" smtClean="0"/>
              <a:t>α-particle</a:t>
            </a:r>
          </a:p>
          <a:p>
            <a:pPr lvl="2"/>
            <a:r>
              <a:rPr lang="en-US" dirty="0" smtClean="0"/>
              <a:t>The result is a new atomic species (z-2, m-4) and a new mass</a:t>
            </a:r>
          </a:p>
          <a:p>
            <a:pPr lvl="2"/>
            <a:r>
              <a:rPr lang="en-US" dirty="0" smtClean="0"/>
              <a:t>Note: an alpha particle is a </a:t>
            </a:r>
            <a:r>
              <a:rPr lang="en-US" i="1" dirty="0" smtClean="0"/>
              <a:t>charged </a:t>
            </a:r>
            <a:r>
              <a:rPr lang="en-US" dirty="0" smtClean="0"/>
              <a:t>helium ion because it has 0 electrons. A chemist would write it as He</a:t>
            </a:r>
            <a:r>
              <a:rPr lang="en-US" baseline="30000" dirty="0" smtClean="0"/>
              <a:t>2+</a:t>
            </a:r>
            <a:endParaRPr lang="en-US" dirty="0" smtClean="0"/>
          </a:p>
          <a:p>
            <a:pPr lvl="1"/>
            <a:r>
              <a:rPr lang="en-US" dirty="0" smtClean="0"/>
              <a:t>β decay: emission of an electron </a:t>
            </a:r>
          </a:p>
          <a:p>
            <a:pPr lvl="2"/>
            <a:r>
              <a:rPr lang="en-US" dirty="0" smtClean="0"/>
              <a:t>The result is a new atomic species (z+1) with the same mass</a:t>
            </a:r>
          </a:p>
          <a:p>
            <a:pPr lvl="1"/>
            <a:r>
              <a:rPr lang="en-US" dirty="0" smtClean="0"/>
              <a:t>β</a:t>
            </a:r>
            <a:r>
              <a:rPr lang="en-US" baseline="30000" dirty="0" smtClean="0"/>
              <a:t>+</a:t>
            </a:r>
            <a:r>
              <a:rPr lang="en-US" dirty="0" smtClean="0"/>
              <a:t> decay: emission of a positron </a:t>
            </a:r>
          </a:p>
          <a:p>
            <a:pPr lvl="2"/>
            <a:r>
              <a:rPr lang="en-US" dirty="0" smtClean="0"/>
              <a:t>The result is a new atomic species (z-1) with the same mass</a:t>
            </a:r>
          </a:p>
          <a:p>
            <a:pPr lvl="1"/>
            <a:r>
              <a:rPr lang="en-US" dirty="0" smtClean="0"/>
              <a:t>Electron capture: the </a:t>
            </a:r>
            <a:r>
              <a:rPr lang="en-US" b="1" dirty="0" smtClean="0">
                <a:solidFill>
                  <a:srgbClr val="F79646"/>
                </a:solidFill>
              </a:rPr>
              <a:t>addition </a:t>
            </a:r>
            <a:r>
              <a:rPr lang="en-US" dirty="0" smtClean="0"/>
              <a:t>of an electron</a:t>
            </a:r>
          </a:p>
          <a:p>
            <a:pPr lvl="2"/>
            <a:r>
              <a:rPr lang="en-US" dirty="0" smtClean="0"/>
              <a:t>The result is a new atomic species (z-1) with the same mass </a:t>
            </a:r>
            <a:endParaRPr lang="en-US" dirty="0" smtClean="0"/>
          </a:p>
          <a:p>
            <a:pPr lvl="1"/>
            <a:r>
              <a:rPr lang="en-US" dirty="0" smtClean="0"/>
              <a:t>Neutrons are also common byproducts/reactants of nuclear reactions</a:t>
            </a:r>
          </a:p>
          <a:p>
            <a:pPr lvl="2"/>
            <a:r>
              <a:rPr lang="en-US" dirty="0" smtClean="0"/>
              <a:t>The affect of neutron release (m-1) or absorption (m+1) is a change in atomic mass without a change in a change in z</a:t>
            </a:r>
          </a:p>
          <a:p>
            <a:pPr lvl="2"/>
            <a:r>
              <a:rPr lang="en-US" dirty="0" smtClean="0"/>
              <a:t>Neutrons often pair with other reactions (fusion or fission, for example), so there are other changes going on to the nuclei</a:t>
            </a:r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Define nuclear particles: associated atomic number, mass, and charge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544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Nuclear Chemistry Basics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3978"/>
          </a:xfrm>
        </p:spPr>
        <p:txBody>
          <a:bodyPr>
            <a:normAutofit/>
          </a:bodyPr>
          <a:lstStyle/>
          <a:p>
            <a:r>
              <a:rPr lang="en-US" dirty="0" smtClean="0"/>
              <a:t>It is worth mentioning that these are very simple to visualize as chemical reactions, as shown below:</a:t>
            </a:r>
          </a:p>
          <a:p>
            <a:r>
              <a:rPr lang="en-US" dirty="0" smtClean="0"/>
              <a:t>Alpha decay:</a:t>
            </a:r>
          </a:p>
          <a:p>
            <a:r>
              <a:rPr lang="en-US" dirty="0" smtClean="0"/>
              <a:t>Beta decay:</a:t>
            </a:r>
          </a:p>
          <a:p>
            <a:r>
              <a:rPr lang="en-US" dirty="0" smtClean="0"/>
              <a:t>Beta</a:t>
            </a:r>
            <a:r>
              <a:rPr lang="en-US" baseline="30000" dirty="0" smtClean="0"/>
              <a:t>+</a:t>
            </a:r>
            <a:r>
              <a:rPr lang="en-US" dirty="0" smtClean="0"/>
              <a:t> decay:</a:t>
            </a:r>
          </a:p>
          <a:p>
            <a:r>
              <a:rPr lang="en-US" dirty="0" smtClean="0"/>
              <a:t>Electron capture: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 descr="Screen Shot 2016-04-19 at 12.38.48 PM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369" y="3098799"/>
            <a:ext cx="2794000" cy="647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111" y="3746499"/>
            <a:ext cx="2278516" cy="647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450" y="4394199"/>
            <a:ext cx="2509837" cy="647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631" y="5041899"/>
            <a:ext cx="2517475" cy="647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6211669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Complete nuclear reactions with a given unknown (identify the missing decay particle or product)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84899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Band of Stability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4697663" cy="485674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Band of Stability is a tool that shows how stable nuclei favor an ideal </a:t>
            </a:r>
            <a:r>
              <a:rPr lang="en-US" b="1" dirty="0">
                <a:solidFill>
                  <a:srgbClr val="F79646"/>
                </a:solidFill>
              </a:rPr>
              <a:t>neutron : proton</a:t>
            </a:r>
            <a:r>
              <a:rPr lang="en-US" dirty="0"/>
              <a:t> </a:t>
            </a:r>
            <a:r>
              <a:rPr lang="en-US" dirty="0" smtClean="0"/>
              <a:t>ratio</a:t>
            </a:r>
          </a:p>
          <a:p>
            <a:r>
              <a:rPr lang="en-US" dirty="0" smtClean="0"/>
              <a:t>This ratio begins as 1:1, but eventually favors a higher ratio (more neutrons)</a:t>
            </a:r>
          </a:p>
          <a:p>
            <a:r>
              <a:rPr lang="en-US" dirty="0" smtClean="0"/>
              <a:t>You can determine the most likely form of nuclear decay based on the relationship between a selected atom and the band of stability.</a:t>
            </a:r>
          </a:p>
          <a:p>
            <a:endParaRPr lang="en-US" dirty="0" smtClean="0"/>
          </a:p>
        </p:txBody>
      </p:sp>
      <p:pic>
        <p:nvPicPr>
          <p:cNvPr id="8" name="Picture 7" descr="Screen Shot 2016-04-19 at 12.40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863" y="1417638"/>
            <a:ext cx="3308283" cy="47357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Understand how the “band of stability” can predict decay events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46838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Energy of a Nuclear Reaction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9369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Nuclear reaction produce massive amounts of energy by harnessing the short-wavelength energy potential of matter</a:t>
            </a:r>
          </a:p>
          <a:p>
            <a:r>
              <a:rPr lang="en-US" dirty="0" smtClean="0"/>
              <a:t>The energy of a nuclear reaction can be quantified through the well-known equation:</a:t>
            </a:r>
          </a:p>
          <a:p>
            <a:pPr marL="457200" lvl="1" indent="0" algn="ctr">
              <a:buNone/>
            </a:pPr>
            <a:r>
              <a:rPr lang="en-US" dirty="0" smtClean="0"/>
              <a:t>E = mc</a:t>
            </a:r>
            <a:r>
              <a:rPr lang="en-US" baseline="30000" dirty="0" smtClean="0"/>
              <a:t>2</a:t>
            </a:r>
            <a:endParaRPr lang="en-US" dirty="0" smtClean="0"/>
          </a:p>
          <a:p>
            <a:r>
              <a:rPr lang="en-US" dirty="0" smtClean="0"/>
              <a:t>Energy is expressed in units of joules, meaning your mass has to be </a:t>
            </a:r>
            <a:r>
              <a:rPr lang="en-US" b="1" dirty="0" smtClean="0">
                <a:solidFill>
                  <a:srgbClr val="F79646"/>
                </a:solidFill>
              </a:rPr>
              <a:t>kg</a:t>
            </a:r>
            <a:r>
              <a:rPr lang="en-US" dirty="0" smtClean="0"/>
              <a:t> and your speed of light is </a:t>
            </a:r>
            <a:r>
              <a:rPr lang="en-US" b="1" dirty="0" smtClean="0">
                <a:solidFill>
                  <a:srgbClr val="F79646"/>
                </a:solidFill>
              </a:rPr>
              <a:t>meters/second </a:t>
            </a:r>
            <a:r>
              <a:rPr lang="en-US" dirty="0" smtClean="0"/>
              <a:t>(don’t forget to square c)</a:t>
            </a:r>
          </a:p>
          <a:p>
            <a:pPr lvl="1"/>
            <a:r>
              <a:rPr lang="en-US" dirty="0" smtClean="0"/>
              <a:t>Note: these problems can be made far more difficult if we include small scale nuclear reactions (ex: mass defect, binding energy, etc.) – In these cases, you may need to use more complicated units to solve for energy or mass.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Calculate the change in energy or mass associated with a nuclear reaction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04823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Fusion vs. Fission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9369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Fission: the splitting or large nuclei into medium size nuclei </a:t>
            </a:r>
          </a:p>
          <a:p>
            <a:pPr lvl="1"/>
            <a:r>
              <a:rPr lang="en-US" dirty="0" smtClean="0"/>
              <a:t>The products of fission are often nuclei larger than iron (anything that is smaller than iron would be an endothermic reaction)</a:t>
            </a:r>
          </a:p>
          <a:p>
            <a:pPr lvl="1"/>
            <a:r>
              <a:rPr lang="en-US" dirty="0" smtClean="0"/>
              <a:t>Decay is not a form of fission because the released products are far too small </a:t>
            </a:r>
          </a:p>
          <a:p>
            <a:r>
              <a:rPr lang="en-US" dirty="0" smtClean="0"/>
              <a:t>Fusion: the merging of two small nuclei into a larger nuclei</a:t>
            </a:r>
          </a:p>
          <a:p>
            <a:pPr lvl="1"/>
            <a:r>
              <a:rPr lang="en-US" dirty="0" smtClean="0"/>
              <a:t>Fusion typically involves small nuclei, such as hydrogen, deuterium, and helium. However, fusion is technically an exothermic process up until iron. </a:t>
            </a:r>
          </a:p>
          <a:p>
            <a:pPr lvl="1"/>
            <a:r>
              <a:rPr lang="en-US" dirty="0" smtClean="0"/>
              <a:t>Similar to my point on fission, beta or alpha capture is not fusion  </a:t>
            </a:r>
          </a:p>
          <a:p>
            <a:r>
              <a:rPr lang="en-US" dirty="0" smtClean="0"/>
              <a:t>In summation: 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ission can be spotted by the </a:t>
            </a:r>
            <a:r>
              <a:rPr lang="en-US" b="1" dirty="0" smtClean="0">
                <a:solidFill>
                  <a:srgbClr val="F79646"/>
                </a:solidFill>
              </a:rPr>
              <a:t>splitting of large atoms</a:t>
            </a:r>
          </a:p>
          <a:p>
            <a:pPr lvl="1"/>
            <a:r>
              <a:rPr lang="en-US" dirty="0" smtClean="0"/>
              <a:t>Fusion can be spotted by the </a:t>
            </a:r>
            <a:r>
              <a:rPr lang="en-US" b="1" dirty="0" smtClean="0">
                <a:solidFill>
                  <a:srgbClr val="F79646"/>
                </a:solidFill>
              </a:rPr>
              <a:t>merging of small atoms</a:t>
            </a:r>
          </a:p>
          <a:p>
            <a:pPr marL="457200" lvl="1" indent="0">
              <a:buNone/>
            </a:pPr>
            <a:endParaRPr lang="en-US" b="1" dirty="0">
              <a:solidFill>
                <a:srgbClr val="F79646"/>
              </a:solidFill>
            </a:endParaRP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Define and differentiate fusion and fission 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51919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8524</TotalTime>
  <Words>4012</Words>
  <Application>Microsoft Macintosh PowerPoint</Application>
  <PresentationFormat>On-screen Show (4:3)</PresentationFormat>
  <Paragraphs>410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CH302: Unit 4 Exam Review</vt:lpstr>
      <vt:lpstr>Common Mistakes</vt:lpstr>
      <vt:lpstr>Exam 4 Learning Objectives</vt:lpstr>
      <vt:lpstr>Nuclear Learning Objectives</vt:lpstr>
      <vt:lpstr>Nuclear Chemistry Basics</vt:lpstr>
      <vt:lpstr>Nuclear Chemistry Basics</vt:lpstr>
      <vt:lpstr>The Band of Stability</vt:lpstr>
      <vt:lpstr>The Energy of a Nuclear Reaction</vt:lpstr>
      <vt:lpstr>Fusion vs. Fission</vt:lpstr>
      <vt:lpstr>Kinetics</vt:lpstr>
      <vt:lpstr>Quantifying Rates Learning Objectives</vt:lpstr>
      <vt:lpstr>The Relative Rate of a Reaction</vt:lpstr>
      <vt:lpstr>The Relative Rate of a Reaction</vt:lpstr>
      <vt:lpstr>The Rate Law of a reaction</vt:lpstr>
      <vt:lpstr>What Does Order Mean?</vt:lpstr>
      <vt:lpstr>Methods of Initial Rates</vt:lpstr>
      <vt:lpstr>Methods of Initial Rates</vt:lpstr>
      <vt:lpstr>Solution</vt:lpstr>
      <vt:lpstr>Pseudo-First Order: Definition, Application</vt:lpstr>
      <vt:lpstr>The Integrated Rate Law of a reaction</vt:lpstr>
      <vt:lpstr>Applying Integrated Rate Law</vt:lpstr>
      <vt:lpstr>Applying Integrated Rate Law: Straight Line Form</vt:lpstr>
      <vt:lpstr>Applying Integrated Rate Law: Radioactive Decay</vt:lpstr>
      <vt:lpstr>Summary</vt:lpstr>
      <vt:lpstr>Factors Affecting Rates Learning Objectives</vt:lpstr>
      <vt:lpstr>Four Factors that Affect the Rate and How</vt:lpstr>
      <vt:lpstr>Arrhenius Theory</vt:lpstr>
      <vt:lpstr>Arrhenius Law, Temperature</vt:lpstr>
      <vt:lpstr>Arrhenius Law, Catalysis</vt:lpstr>
      <vt:lpstr>Mechanisms Learning Objectives</vt:lpstr>
      <vt:lpstr>Analyzing Steps of a Reaction Mechanism</vt:lpstr>
      <vt:lpstr>Mechanisms: Reaction Coordinates</vt:lpstr>
      <vt:lpstr>Mechanisms: Reaction Coordinates</vt:lpstr>
      <vt:lpstr>Equilibrium and Mechanisms</vt:lpstr>
      <vt:lpstr>Problems</vt:lpstr>
      <vt:lpstr>PowerPoint Presentation</vt:lpstr>
      <vt:lpstr>PowerPoint Presentation</vt:lpstr>
      <vt:lpstr>PowerPoint Presentation</vt:lpstr>
    </vt:vector>
  </TitlesOfParts>
  <Company>University of Texas at Austin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 3 Review</dc:title>
  <dc:creator>James Wadman</dc:creator>
  <cp:lastModifiedBy>James Wadman</cp:lastModifiedBy>
  <cp:revision>810</cp:revision>
  <dcterms:created xsi:type="dcterms:W3CDTF">2015-10-27T01:19:51Z</dcterms:created>
  <dcterms:modified xsi:type="dcterms:W3CDTF">2016-05-04T00:37:54Z</dcterms:modified>
</cp:coreProperties>
</file>